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L="457200"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L="914400"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L="1371600"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L="1828800"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L="2286000"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L="2743200"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L="3200400"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L="3657600"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1398"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29.06.2026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dirty="0" err="1">
                <a:solidFill>
                  <a:srgbClr val="000000"/>
                </a:solidFill>
              </a:rPr>
              <a:t>各位领导、各位同事，大家好</a:t>
            </a:r>
            <a:r>
              <a:rPr lang="en-US" sz="1400" b="0" i="0" u="none" strike="noStrike" dirty="0">
                <a:solidFill>
                  <a:srgbClr val="000000"/>
                </a:solidFill>
              </a:rPr>
              <a:t>。</a:t>
            </a:r>
          </a:p>
          <a:p>
            <a:pPr marL="0" indent="0" algn="l">
              <a:lnSpc>
                <a:spcPct val="100000"/>
              </a:lnSpc>
            </a:pPr>
            <a:r>
              <a:rPr lang="en-US" sz="1400" b="0" i="0" u="none" strike="noStrike" dirty="0" err="1">
                <a:solidFill>
                  <a:srgbClr val="000000"/>
                </a:solidFill>
              </a:rPr>
              <a:t>今天我分享的主题是《从四个故事领悟总书记的政绩观</a:t>
            </a:r>
            <a:r>
              <a:rPr lang="en-US" sz="1400" b="0" i="0" u="none" strike="noStrike" dirty="0">
                <a:solidFill>
                  <a:srgbClr val="000000"/>
                </a:solidFill>
              </a:rPr>
              <a:t>》。</a:t>
            </a:r>
            <a:r>
              <a:rPr lang="en-US" sz="1400" b="0" i="0" u="none" strike="noStrike" dirty="0" err="1">
                <a:solidFill>
                  <a:srgbClr val="000000"/>
                </a:solidFill>
              </a:rPr>
              <a:t>政绩观是党员干部世界观、人生观、价值观的集中体现。总书记的一系列重要论述，为我们树立和践行正确政绩观提供了根本遵循</a:t>
            </a:r>
            <a:r>
              <a:rPr lang="en-US" sz="1400" b="0" i="0" u="none" strike="noStrike" dirty="0">
                <a:solidFill>
                  <a:srgbClr val="000000"/>
                </a:solidFill>
              </a:rPr>
              <a:t>。</a:t>
            </a:r>
          </a:p>
          <a:p>
            <a:pPr marL="0" indent="0" algn="l">
              <a:lnSpc>
                <a:spcPct val="100000"/>
              </a:lnSpc>
            </a:pPr>
            <a:r>
              <a:rPr lang="en-US" sz="1400" b="0" i="0" u="none" strike="noStrike" dirty="0">
                <a:solidFill>
                  <a:srgbClr val="000000"/>
                </a:solidFill>
              </a:rPr>
              <a:t>在这节课中，我们将通过四个具体的故事，深入领悟总书记关于“政绩为谁而树、树什么样的政绩、靠什么树政绩”的核心要义，结合中国科学院的科研工作实际，探讨如何将正确的政绩观融入到科技创新的实践中去。</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这一页我们重点探讨蒋新松同志的正确政绩观给我们带来的深刻启示。</a:t>
            </a:r>
          </a:p>
          <a:p>
            <a:pPr marL="0" indent="0" algn="l">
              <a:lnSpc>
                <a:spcPct val="100000"/>
              </a:lnSpc>
            </a:pPr>
            <a:r>
              <a:rPr lang="en-US" sz="1400" b="0" i="0" u="none" strike="noStrike">
                <a:solidFill>
                  <a:srgbClr val="000000"/>
                </a:solidFill>
              </a:rPr>
              <a:t>首先是使命定位上，他摒弃了“台阶”思维，把岗位看作是服务国家和人民的责任田，而非个人晋升的跳板。</a:t>
            </a:r>
          </a:p>
          <a:p>
            <a:pPr marL="0" indent="0" algn="l">
              <a:lnSpc>
                <a:spcPct val="100000"/>
              </a:lnSpc>
            </a:pPr>
            <a:r>
              <a:rPr lang="en-US" sz="1400" b="0" i="0" u="none" strike="noStrike">
                <a:solidFill>
                  <a:srgbClr val="000000"/>
                </a:solidFill>
              </a:rPr>
              <a:t>其次在决策原点上，他始终锚定国家战略和事业发展的需要，不追热点、不慕虚名，确保每一项决策都经得起历史的检验。</a:t>
            </a:r>
          </a:p>
          <a:p>
            <a:pPr marL="0" indent="0" algn="l">
              <a:lnSpc>
                <a:spcPct val="100000"/>
              </a:lnSpc>
            </a:pPr>
            <a:r>
              <a:rPr lang="en-US" sz="1400" b="0" i="0" u="none" strike="noStrike">
                <a:solidFill>
                  <a:srgbClr val="000000"/>
                </a:solidFill>
              </a:rPr>
              <a:t>第三是政绩标尺，他拒绝短期效应，以科技创新事业的长远延续作为检验政绩的核心标准，展现了功成不必在我的境界。</a:t>
            </a:r>
          </a:p>
          <a:p>
            <a:pPr marL="0" indent="0" algn="l">
              <a:lnSpc>
                <a:spcPct val="100000"/>
              </a:lnSpc>
            </a:pPr>
            <a:r>
              <a:rPr lang="en-US" sz="1400" b="0" i="0" u="none" strike="noStrike">
                <a:solidFill>
                  <a:srgbClr val="000000"/>
                </a:solidFill>
              </a:rPr>
              <a:t>最后是行动践行，“活着干、死了算”这句朴实的话语，是他一生为民造福、真抓实干的最有力诠释。这为我们树立了正确政绩观的光辉典范。</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这是第三部分的标题页，主题聚焦于“中国天眼”FAST工程和南仁东先生的事迹。</a:t>
            </a:r>
          </a:p>
          <a:p>
            <a:pPr marL="0" indent="0" algn="l">
              <a:lnSpc>
                <a:spcPct val="100000"/>
              </a:lnSpc>
            </a:pPr>
            <a:r>
              <a:rPr lang="en-US" sz="1400" b="0" i="0" u="none" strike="noStrike">
                <a:solidFill>
                  <a:srgbClr val="000000"/>
                </a:solidFill>
              </a:rPr>
              <a:t>页面采用红色党建风格，顶部的红色飘带象征着革命精神与国家意志。左侧醒目的“03”和“第三部分”明确了章节定位。</a:t>
            </a:r>
          </a:p>
          <a:p>
            <a:pPr marL="0" indent="0" algn="l">
              <a:lnSpc>
                <a:spcPct val="100000"/>
              </a:lnSpc>
            </a:pPr>
            <a:r>
              <a:rPr lang="en-US" sz="1400" b="0" i="0" u="none" strike="noStrike">
                <a:solidFill>
                  <a:srgbClr val="000000"/>
                </a:solidFill>
              </a:rPr>
              <a:t>右侧主标题突出了南仁东先生二十二年如一日，为了国家需要，将个人命运融入浩瀚星空的感人事迹。副标题进一步点出了从他的事迹中体现出的科学决策与家国情怀。</a:t>
            </a:r>
          </a:p>
          <a:p>
            <a:pPr marL="0" indent="0" algn="l">
              <a:lnSpc>
                <a:spcPct val="100000"/>
              </a:lnSpc>
            </a:pPr>
            <a:r>
              <a:rPr lang="en-US" sz="1400" b="0" i="0" u="none" strike="noStrike">
                <a:solidFill>
                  <a:srgbClr val="000000"/>
                </a:solidFill>
              </a:rPr>
              <a:t>右下角的飞鸟剪影寓意着探索未知、追逐梦想的科学精神，也象征着“天眼”如同飞鸟的眼睛，洞察宇宙的奥秘。</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这一页PPT主要介绍了“人民科学家”南仁东的生平事迹和主要贡献。</a:t>
            </a:r>
          </a:p>
          <a:p>
            <a:pPr marL="0" indent="0" algn="l">
              <a:lnSpc>
                <a:spcPct val="100000"/>
              </a:lnSpc>
            </a:pPr>
            <a:r>
              <a:rPr lang="en-US" sz="1400" b="0" i="0" u="none" strike="noStrike">
                <a:solidFill>
                  <a:srgbClr val="000000"/>
                </a:solidFill>
              </a:rPr>
              <a:t>页面左侧展示了南仁东的基本生平，他是著名天文学家，中国天眼（FAST）工程的首席科学家兼总工程师，被追授了“时代楷模”“改革先锋”等荣誉称号，体现了他为国家科技事业做出的卓越贡献。</a:t>
            </a:r>
          </a:p>
          <a:p>
            <a:pPr marL="0" indent="0" algn="l">
              <a:lnSpc>
                <a:spcPct val="100000"/>
              </a:lnSpc>
            </a:pPr>
            <a:r>
              <a:rPr lang="en-US" sz="1400" b="0" i="0" u="none" strike="noStrike">
                <a:solidFill>
                  <a:srgbClr val="000000"/>
                </a:solidFill>
              </a:rPr>
              <a:t>页面右侧通过四个核心事迹，展现了南仁东先生的家国情怀和科学精神：</a:t>
            </a:r>
          </a:p>
          <a:p>
            <a:pPr marL="0" indent="0" algn="l">
              <a:lnSpc>
                <a:spcPct val="100000"/>
              </a:lnSpc>
            </a:pPr>
            <a:r>
              <a:rPr lang="en-US" sz="1400" b="0" i="0" u="none" strike="noStrike">
                <a:solidFill>
                  <a:srgbClr val="000000"/>
                </a:solidFill>
              </a:rPr>
              <a:t>1. 放弃日本优越条件毅然归国，体现了他深厚的爱国情怀；</a:t>
            </a:r>
          </a:p>
          <a:p>
            <a:pPr marL="0" indent="0" algn="l">
              <a:lnSpc>
                <a:spcPct val="100000"/>
              </a:lnSpc>
            </a:pPr>
            <a:r>
              <a:rPr lang="en-US" sz="1400" b="0" i="0" u="none" strike="noStrike">
                <a:solidFill>
                  <a:srgbClr val="000000"/>
                </a:solidFill>
              </a:rPr>
              <a:t>2. 历时14年奔走呼吁，推动项目立项，展现了他的执着与坚持；</a:t>
            </a:r>
          </a:p>
          <a:p>
            <a:pPr marL="0" indent="0" algn="l">
              <a:lnSpc>
                <a:spcPct val="100000"/>
              </a:lnSpc>
            </a:pPr>
            <a:r>
              <a:rPr lang="en-US" sz="1400" b="0" i="0" u="none" strike="noStrike">
                <a:solidFill>
                  <a:srgbClr val="000000"/>
                </a:solidFill>
              </a:rPr>
              <a:t>3. 踏遍贵州群山选址大窝凼，体现了他严谨的科学态度；</a:t>
            </a:r>
          </a:p>
          <a:p>
            <a:pPr marL="0" indent="0" algn="l">
              <a:lnSpc>
                <a:spcPct val="100000"/>
              </a:lnSpc>
            </a:pPr>
            <a:r>
              <a:rPr lang="en-US" sz="1400" b="0" i="0" u="none" strike="noStrike">
                <a:solidFill>
                  <a:srgbClr val="000000"/>
                </a:solidFill>
              </a:rPr>
              <a:t>4. 22年坚守铸就国之重器，用生命托举“中国天眼”，诠释了他无私奉献的科学家精神。</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这一页PPT主要讲述了南仁东先生为“中国天眼”（FAST）项目奠基的关键历程。</a:t>
            </a:r>
          </a:p>
          <a:p>
            <a:pPr marL="0" indent="0" algn="l">
              <a:lnSpc>
                <a:spcPct val="100000"/>
              </a:lnSpc>
            </a:pPr>
            <a:r>
              <a:rPr lang="en-US" sz="1400" b="0" i="0" u="none" strike="noStrike">
                <a:solidFill>
                  <a:srgbClr val="000000"/>
                </a:solidFill>
              </a:rPr>
              <a:t>首先是缘起：1993年，在京都的国际会议上，南仁东敏锐地捕捉到了射电望远镜发展的机遇，喊出了“咱们也建一个大望远镜吧”的时代强音，这体现了他以国家需求为己任的战略眼光。</a:t>
            </a:r>
          </a:p>
          <a:p>
            <a:pPr marL="0" indent="0" algn="l">
              <a:lnSpc>
                <a:spcPct val="100000"/>
              </a:lnSpc>
            </a:pPr>
            <a:r>
              <a:rPr lang="en-US" sz="1400" b="0" i="0" u="none" strike="noStrike">
                <a:solidFill>
                  <a:srgbClr val="000000"/>
                </a:solidFill>
              </a:rPr>
              <a:t>其次是选址的艰辛：从1994年到2007年立项，整整14年，他带领团队踏遍贵州的山山水水，筛选了三千多个洼地，实地考察了上百个候选点，最终确定了最适合建设FAST的台址。</a:t>
            </a:r>
          </a:p>
          <a:p>
            <a:pPr marL="0" indent="0" algn="l">
              <a:lnSpc>
                <a:spcPct val="100000"/>
              </a:lnSpc>
            </a:pPr>
            <a:r>
              <a:rPr lang="en-US" sz="1400" b="0" i="0" u="none" strike="noStrike">
                <a:solidFill>
                  <a:srgbClr val="000000"/>
                </a:solidFill>
              </a:rPr>
              <a:t>最后是躬身实践：立项后，他不顾病痛，长期驻守在艰苦的施工现场，亲自参与每一个关键环节，确保了工程的顺利推进。</a:t>
            </a:r>
          </a:p>
          <a:p>
            <a:pPr marL="0" indent="0" algn="l">
              <a:lnSpc>
                <a:spcPct val="100000"/>
              </a:lnSpc>
            </a:pPr>
            <a:r>
              <a:rPr lang="en-US" sz="1400" b="0" i="0" u="none" strike="noStrike">
                <a:solidFill>
                  <a:srgbClr val="000000"/>
                </a:solidFill>
              </a:rPr>
              <a:t>整个页面采用红色党建风格，通过三个维度展现了南仁东先生作为科学家的爱国情怀和奉献精神。</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各位领导、同事们：</a:t>
            </a:r>
          </a:p>
          <a:p>
            <a:pPr marL="0" indent="0" algn="l">
              <a:lnSpc>
                <a:spcPct val="100000"/>
              </a:lnSpc>
            </a:pPr>
            <a:r>
              <a:rPr lang="en-US" sz="1400" b="0" i="0" u="none" strike="noStrike">
                <a:solidFill>
                  <a:srgbClr val="000000"/>
                </a:solidFill>
              </a:rPr>
              <a:t>这一页PPT主要展示了南仁东事迹带给我们关于正确政绩观的深刻启示。</a:t>
            </a:r>
          </a:p>
          <a:p>
            <a:pPr marL="0" indent="0" algn="l">
              <a:lnSpc>
                <a:spcPct val="100000"/>
              </a:lnSpc>
            </a:pPr>
            <a:r>
              <a:rPr lang="en-US" sz="1400" b="0" i="0" u="none" strike="noStrike">
                <a:solidFill>
                  <a:srgbClr val="000000"/>
                </a:solidFill>
              </a:rPr>
              <a:t>首先，政绩观的核心在于“为了谁”。南仁东放弃了副台长的管理岗位，扎根深山二十多年，他的选择告诉我们，政绩观正不正，关键在于能否始终把国家和人民的需要放在第一位。</a:t>
            </a:r>
          </a:p>
          <a:p>
            <a:pPr marL="0" indent="0" algn="l">
              <a:lnSpc>
                <a:spcPct val="100000"/>
              </a:lnSpc>
            </a:pPr>
            <a:r>
              <a:rPr lang="en-US" sz="1400" b="0" i="0" u="none" strike="noStrike">
                <a:solidFill>
                  <a:srgbClr val="000000"/>
                </a:solidFill>
              </a:rPr>
              <a:t>我们从他的事迹中提炼了四点具体启示：</a:t>
            </a:r>
          </a:p>
          <a:p>
            <a:pPr marL="0" indent="0" algn="l">
              <a:lnSpc>
                <a:spcPct val="100000"/>
              </a:lnSpc>
            </a:pPr>
            <a:r>
              <a:rPr lang="en-US" sz="1400" b="0" i="0" u="none" strike="noStrike">
                <a:solidFill>
                  <a:srgbClr val="000000"/>
                </a:solidFill>
              </a:rPr>
              <a:t>第一，岗位是干事的平台，不是做官的阶梯。要立足岗位谋长远、打基础。</a:t>
            </a:r>
          </a:p>
          <a:p>
            <a:pPr marL="0" indent="0" algn="l">
              <a:lnSpc>
                <a:spcPct val="100000"/>
              </a:lnSpc>
            </a:pPr>
            <a:r>
              <a:rPr lang="en-US" sz="1400" b="0" i="0" u="none" strike="noStrike">
                <a:solidFill>
                  <a:srgbClr val="000000"/>
                </a:solidFill>
              </a:rPr>
              <a:t>第二，在个人利益与国家需要面前，必须毫不犹豫地选择后者，把国家战略需求举高。</a:t>
            </a:r>
          </a:p>
          <a:p>
            <a:pPr marL="0" indent="0" algn="l">
              <a:lnSpc>
                <a:spcPct val="100000"/>
              </a:lnSpc>
            </a:pPr>
            <a:r>
              <a:rPr lang="en-US" sz="1400" b="0" i="0" u="none" strike="noStrike">
                <a:solidFill>
                  <a:srgbClr val="000000"/>
                </a:solidFill>
              </a:rPr>
              <a:t>第三，面对困难，要有“啃硬骨头”的担当，把责任扛起来，把问题解决到底。</a:t>
            </a:r>
          </a:p>
          <a:p>
            <a:pPr marL="0" indent="0" algn="l">
              <a:lnSpc>
                <a:spcPct val="100000"/>
              </a:lnSpc>
            </a:pPr>
            <a:r>
              <a:rPr lang="en-US" sz="1400" b="0" i="0" u="none" strike="noStrike">
                <a:solidFill>
                  <a:srgbClr val="000000"/>
                </a:solidFill>
              </a:rPr>
              <a:t>第四，评价政绩，要看长远实绩，不追求一时的表面光鲜，甘于做铺垫性的工作。</a:t>
            </a:r>
          </a:p>
          <a:p>
            <a:pPr marL="0" indent="0" algn="l">
              <a:lnSpc>
                <a:spcPct val="100000"/>
              </a:lnSpc>
            </a:pPr>
            <a:r>
              <a:rPr lang="en-US" sz="1400" b="0" i="0" u="none" strike="noStrike">
                <a:solidFill>
                  <a:srgbClr val="000000"/>
                </a:solidFill>
              </a:rPr>
              <a:t>南仁东用一生的坚守，为我们树立了新时代科研工作者和领导干部正确政绩观的标杆。</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这是第四部分的标题页，采用了红色党建风格。设计上使用了顶部红色飘带作为视觉引导，左侧突出显示章节序号，强化结构感。右侧重点展示本部分的核心主题“两度转身 一生铸就两大国之重器”，并辅以副标题点明视角——从徐洪杰的事迹中感悟真抓实干的精神。整体配色以红白为主，庄重而鲜明，右下角的飞鸟剪影象征着理想与追求，呼应主题中人物的崇高精神。</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这一页PPT主要介绍了全国先进工作者徐洪杰的生平事迹。徐洪杰同志是核物理和同步辐射物理领域的杰出科学家，也是钍基熔盐堆先进核能系统的开拓者。</a:t>
            </a:r>
          </a:p>
          <a:p>
            <a:pPr marL="0" indent="0" algn="l">
              <a:lnSpc>
                <a:spcPct val="100000"/>
              </a:lnSpc>
            </a:pPr>
            <a:r>
              <a:rPr lang="en-US" sz="1400" b="0" i="0" u="none" strike="noStrike">
                <a:solidFill>
                  <a:srgbClr val="000000"/>
                </a:solidFill>
              </a:rPr>
              <a:t>页面左侧是他的个人简介，突出了他的党员身份和主要任职经历，以及获得的荣誉。右侧我们梳理了他的四个核心事迹：</a:t>
            </a:r>
          </a:p>
          <a:p>
            <a:pPr marL="0" indent="0" algn="l">
              <a:lnSpc>
                <a:spcPct val="100000"/>
              </a:lnSpc>
            </a:pPr>
            <a:r>
              <a:rPr lang="en-US" sz="1400" b="0" i="0" u="none" strike="noStrike">
                <a:solidFill>
                  <a:srgbClr val="000000"/>
                </a:solidFill>
              </a:rPr>
              <a:t>1. 坚持以国家需求为导向，经历了两次科研方向的“归零”，体现了科学家的家国情怀。</a:t>
            </a:r>
          </a:p>
          <a:p>
            <a:pPr marL="0" indent="0" algn="l">
              <a:lnSpc>
                <a:spcPct val="100000"/>
              </a:lnSpc>
            </a:pPr>
            <a:r>
              <a:rPr lang="en-US" sz="1400" b="0" i="0" u="none" strike="noStrike">
                <a:solidFill>
                  <a:srgbClr val="000000"/>
                </a:solidFill>
              </a:rPr>
              <a:t>2. 主持建成上海光源，这是一项荣获国家科技进步一等奖的重大成就，标志着我国在该领域达到世界先进水平。</a:t>
            </a:r>
          </a:p>
          <a:p>
            <a:pPr marL="0" indent="0" algn="l">
              <a:lnSpc>
                <a:spcPct val="100000"/>
              </a:lnSpc>
            </a:pPr>
            <a:r>
              <a:rPr lang="en-US" sz="1400" b="0" i="0" u="none" strike="noStrike">
                <a:solidFill>
                  <a:srgbClr val="000000"/>
                </a:solidFill>
              </a:rPr>
              <a:t>3. 在戈壁滩潜心研究，攻克了钍基熔盐堆的关键技术，为我国核能发展探索了新路径。</a:t>
            </a:r>
          </a:p>
          <a:p>
            <a:pPr marL="0" indent="0" algn="l">
              <a:lnSpc>
                <a:spcPct val="100000"/>
              </a:lnSpc>
            </a:pPr>
            <a:r>
              <a:rPr lang="en-US" sz="1400" b="0" i="0" u="none" strike="noStrike">
                <a:solidFill>
                  <a:srgbClr val="000000"/>
                </a:solidFill>
              </a:rPr>
              <a:t>4. 他甘当铺路石，不追求个人名利，全心全意为团队和青年人才服务，展现了高尚的科研道德。</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这一页我们来深入了解徐洪杰院士的科研人生。</a:t>
            </a:r>
          </a:p>
          <a:p>
            <a:pPr marL="0" indent="0" algn="l">
              <a:lnSpc>
                <a:spcPct val="100000"/>
              </a:lnSpc>
            </a:pPr>
            <a:r>
              <a:rPr lang="en-US" sz="1400" b="0" i="0" u="none" strike="noStrike">
                <a:solidFill>
                  <a:srgbClr val="000000"/>
                </a:solidFill>
              </a:rPr>
              <a:t>页面采用了红色党建风格，象征着他坚定的理想信念和爱国情怀。</a:t>
            </a:r>
          </a:p>
          <a:p>
            <a:pPr marL="0" indent="0" algn="l">
              <a:lnSpc>
                <a:spcPct val="100000"/>
              </a:lnSpc>
            </a:pPr>
            <a:r>
              <a:rPr lang="en-US" sz="1400" b="0" i="0" u="none" strike="noStrike">
                <a:solidFill>
                  <a:srgbClr val="000000"/>
                </a:solidFill>
              </a:rPr>
              <a:t>内容分为三个核心板块：</a:t>
            </a:r>
          </a:p>
          <a:p>
            <a:pPr marL="0" indent="0" algn="l">
              <a:lnSpc>
                <a:spcPct val="100000"/>
              </a:lnSpc>
            </a:pPr>
            <a:r>
              <a:rPr lang="en-US" sz="1400" b="0" i="0" u="none" strike="noStrike">
                <a:solidFill>
                  <a:srgbClr val="000000"/>
                </a:solidFill>
              </a:rPr>
              <a:t>1. 第一次“归零”：1995年，他放弃了个人在原子物理领域的成熟研究，投身上海光源建设，一干就是十五年，展现了他以国家重大需求为己任的担当。</a:t>
            </a:r>
          </a:p>
          <a:p>
            <a:pPr marL="0" indent="0" algn="l">
              <a:lnSpc>
                <a:spcPct val="100000"/>
              </a:lnSpc>
            </a:pPr>
            <a:r>
              <a:rPr lang="en-US" sz="1400" b="0" i="0" u="none" strike="noStrike">
                <a:solidFill>
                  <a:srgbClr val="000000"/>
                </a:solidFill>
              </a:rPr>
              <a:t>2. 第二次“归零”：2009年，在上海光源建成后，54岁的他再次跨界，挑战核能领域的“无人区”钍基熔盐堆。他立下规矩“不发论文、不争奖项”，带领团队在戈壁滩默默耕耘，因为他深知“核能若被卡脖子，才是致命的”。</a:t>
            </a:r>
          </a:p>
          <a:p>
            <a:pPr marL="0" indent="0" algn="l">
              <a:lnSpc>
                <a:spcPct val="100000"/>
              </a:lnSpc>
            </a:pPr>
            <a:r>
              <a:rPr lang="en-US" sz="1400" b="0" i="0" u="none" strike="noStrike">
                <a:solidFill>
                  <a:srgbClr val="000000"/>
                </a:solidFill>
              </a:rPr>
              <a:t>3. 生命的答卷：2025年9月，他因超负荷工作累倒在岗位上，用生命诠释了科学家的初心和使命。</a:t>
            </a:r>
          </a:p>
          <a:p>
            <a:pPr marL="0" indent="0" algn="l">
              <a:lnSpc>
                <a:spcPct val="100000"/>
              </a:lnSpc>
            </a:pPr>
            <a:r>
              <a:rPr lang="en-US" sz="1400" b="0" i="0" u="none" strike="noStrike">
                <a:solidFill>
                  <a:srgbClr val="000000"/>
                </a:solidFill>
              </a:rPr>
              <a:t>徐洪杰院士的故事，是“淡泊名利、潜心研究”的生动写照，值得我们每一个人学习。</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这一页PPT主要展示了徐洪杰的正确政绩观带给我们的深刻启示。</a:t>
            </a:r>
          </a:p>
          <a:p>
            <a:pPr marL="0" indent="0" algn="l">
              <a:lnSpc>
                <a:spcPct val="100000"/>
              </a:lnSpc>
            </a:pPr>
            <a:r>
              <a:rPr lang="en-US" sz="1400" b="0" i="0" u="none" strike="noStrike">
                <a:solidFill>
                  <a:srgbClr val="000000"/>
                </a:solidFill>
              </a:rPr>
              <a:t>首先，左侧我们引用了徐洪杰的核心观点，他认为科学家的价值在于对国家和科学的实质性贡献，而非头衔荣誉，这是他政绩观的核心思想。</a:t>
            </a:r>
          </a:p>
          <a:p>
            <a:pPr marL="0" indent="0" algn="l">
              <a:lnSpc>
                <a:spcPct val="100000"/>
              </a:lnSpc>
            </a:pPr>
            <a:r>
              <a:rPr lang="en-US" sz="1400" b="0" i="0" u="none" strike="noStrike">
                <a:solidFill>
                  <a:srgbClr val="000000"/>
                </a:solidFill>
              </a:rPr>
              <a:t>右侧我们从两个维度进行了剖析：一是他的关键抉择，放弃“学术高产”的捷径，选择与国家命运同行；二是他的价值追求，淡泊名利，甘为人梯，凝聚人心。</a:t>
            </a:r>
          </a:p>
          <a:p>
            <a:pPr marL="0" indent="0" algn="l">
              <a:lnSpc>
                <a:spcPct val="100000"/>
              </a:lnSpc>
            </a:pPr>
            <a:r>
              <a:rPr lang="en-US" sz="1400" b="0" i="0" u="none" strike="noStrike">
                <a:solidFill>
                  <a:srgbClr val="000000"/>
                </a:solidFill>
              </a:rPr>
              <a:t>最后，底部总结强调了徐洪杰的事迹不仅是科研领域的典范，更是领导干部践行“功成不必在我，功成必定有我”政绩观的生动教材。</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感谢各位的聆听。这一页作为演示的结束页，采用了庄重的红色党建风格，呼应了封面的设计主题。背景使用了深红渐变模拟历史的厚重感，顶部的装饰线条象征着万里长城的巍峨，飞鸟元素增添了画面的灵动。核心标题“谢谢观看”使用醒目的白色加粗字体，突出了致谢的主题。底部清晰展示了演讲人和时间信息，保持了整体布局的平衡与严谨。</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各位领导、同事们，大家好。</a:t>
            </a:r>
          </a:p>
          <a:p>
            <a:pPr marL="0" indent="0" algn="l">
              <a:lnSpc>
                <a:spcPct val="100000"/>
              </a:lnSpc>
            </a:pPr>
            <a:r>
              <a:rPr lang="en-US" sz="1400" b="0" i="0" u="none" strike="noStrike">
                <a:solidFill>
                  <a:srgbClr val="000000"/>
                </a:solidFill>
              </a:rPr>
              <a:t>这一页是前言导读页。当前，树立和践行正确政绩观学习教育正在全党开展，这是深入贯彻习近平新时代中国特色社会主义思想的重要举措。</a:t>
            </a:r>
          </a:p>
          <a:p>
            <a:pPr marL="0" indent="0" algn="l">
              <a:lnSpc>
                <a:spcPct val="100000"/>
              </a:lnSpc>
            </a:pPr>
            <a:r>
              <a:rPr lang="en-US" sz="1400" b="0" i="0" u="none" strike="noStrike">
                <a:solidFill>
                  <a:srgbClr val="000000"/>
                </a:solidFill>
              </a:rPr>
              <a:t>我们看到，各级党组织都紧扣“立党为公、为民造福、科学决策、真抓实干”的总要求，推动党员干部在学查改中锤炼党性。而在我们中科院系统，也涌现出了一批先进典型。</a:t>
            </a:r>
          </a:p>
          <a:p>
            <a:pPr marL="0" indent="0" algn="l">
              <a:lnSpc>
                <a:spcPct val="100000"/>
              </a:lnSpc>
            </a:pPr>
            <a:r>
              <a:rPr lang="en-US" sz="1400" b="0" i="0" u="none" strike="noStrike">
                <a:solidFill>
                  <a:srgbClr val="000000"/>
                </a:solidFill>
              </a:rPr>
              <a:t>他们用实际行动回答了“政绩为谁而树”的根本问题。接下来，我们将通过四个具体的故事，来深刻领悟正确政绩观的内涵，希望能给大家带来启发。</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各位好，这一页是我们的第一部分标题页。设计上采用了庄重的红色党建风格，呼应李振声院士作为共产党员的身份。</a:t>
            </a:r>
          </a:p>
          <a:p>
            <a:pPr marL="0" indent="0" algn="l">
              <a:lnSpc>
                <a:spcPct val="100000"/>
              </a:lnSpc>
            </a:pPr>
            <a:r>
              <a:rPr lang="en-US" sz="1400" b="0" i="0" u="none" strike="noStrike">
                <a:solidFill>
                  <a:srgbClr val="000000"/>
                </a:solidFill>
              </a:rPr>
              <a:t>左侧醒目的“第一部分”确立了篇章结构，右侧主标题“扎根西北三十一年 让中国人的饭碗端得更稳”直接点明了李振声院士最核心的贡献——在艰苦的西北环境中，攻克了小麦远缘杂交的世界性难题。</a:t>
            </a:r>
          </a:p>
          <a:p>
            <a:pPr marL="0" indent="0" algn="l">
              <a:lnSpc>
                <a:spcPct val="100000"/>
              </a:lnSpc>
            </a:pPr>
            <a:r>
              <a:rPr lang="en-US" sz="1400" b="0" i="0" u="none" strike="noStrike">
                <a:solidFill>
                  <a:srgbClr val="000000"/>
                </a:solidFill>
              </a:rPr>
              <a:t>副标题“从李振声事迹看立党为公”则升华了主题，将个人的科研成就与共产党人的宗旨相结合，体现了科学家的家国情怀。</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这一页PPT主要介绍了共和国勋章获得者李振声院士的生平与主要事迹。</a:t>
            </a:r>
          </a:p>
          <a:p>
            <a:pPr marL="0" indent="0" algn="l">
              <a:lnSpc>
                <a:spcPct val="100000"/>
              </a:lnSpc>
            </a:pPr>
            <a:r>
              <a:rPr lang="en-US" sz="1400" b="0" i="0" u="none" strike="noStrike">
                <a:solidFill>
                  <a:srgbClr val="000000"/>
                </a:solidFill>
              </a:rPr>
              <a:t>左侧是人物简介，简要概括了他的身份背景，他是著名的遗传学家和小麦育种专家，为我国农业科学发展做出了奠基性贡献。</a:t>
            </a:r>
          </a:p>
          <a:p>
            <a:pPr marL="0" indent="0" algn="l">
              <a:lnSpc>
                <a:spcPct val="100000"/>
              </a:lnSpc>
            </a:pPr>
            <a:r>
              <a:rPr lang="en-US" sz="1400" b="0" i="0" u="none" strike="noStrike">
                <a:solidFill>
                  <a:srgbClr val="000000"/>
                </a:solidFill>
              </a:rPr>
              <a:t>右侧通过四个板块详细展示了他的核心成就：</a:t>
            </a:r>
          </a:p>
          <a:p>
            <a:pPr marL="0" indent="0" algn="l">
              <a:lnSpc>
                <a:spcPct val="100000"/>
              </a:lnSpc>
            </a:pPr>
            <a:r>
              <a:rPr lang="en-US" sz="1400" b="0" i="0" u="none" strike="noStrike">
                <a:solidFill>
                  <a:srgbClr val="000000"/>
                </a:solidFill>
              </a:rPr>
              <a:t>1. 扎根西北：他响应国家号召，在艰苦的环境中坚守31年，奠定了科研基础。</a:t>
            </a:r>
          </a:p>
          <a:p>
            <a:pPr marL="0" indent="0" algn="l">
              <a:lnSpc>
                <a:spcPct val="100000"/>
              </a:lnSpc>
            </a:pPr>
            <a:r>
              <a:rPr lang="en-US" sz="1400" b="0" i="0" u="none" strike="noStrike">
                <a:solidFill>
                  <a:srgbClr val="000000"/>
                </a:solidFill>
              </a:rPr>
              <a:t>2. 育成良种：培育的“小偃6号”是我国小麦育种的重要里程碑，增产效果显著。</a:t>
            </a:r>
          </a:p>
          <a:p>
            <a:pPr marL="0" indent="0" algn="l">
              <a:lnSpc>
                <a:spcPct val="100000"/>
              </a:lnSpc>
            </a:pPr>
            <a:r>
              <a:rPr lang="en-US" sz="1400" b="0" i="0" u="none" strike="noStrike">
                <a:solidFill>
                  <a:srgbClr val="000000"/>
                </a:solidFill>
              </a:rPr>
              <a:t>3. 黄淮海战役：他带领团队攻克盐碱地难题，实现了粮食的巨大增产。</a:t>
            </a:r>
          </a:p>
          <a:p>
            <a:pPr marL="0" indent="0" algn="l">
              <a:lnSpc>
                <a:spcPct val="100000"/>
              </a:lnSpc>
            </a:pPr>
            <a:r>
              <a:rPr lang="en-US" sz="1400" b="0" i="0" u="none" strike="noStrike">
                <a:solidFill>
                  <a:srgbClr val="000000"/>
                </a:solidFill>
              </a:rPr>
              <a:t>4. 心系安全：晚年依然关注国家粮食安全，体现了科学家的家国情怀和责任担当。</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这一页PPT主要讲述了李振声院士将国家需要作为人生最高坐标的感人故事。</a:t>
            </a:r>
          </a:p>
          <a:p>
            <a:pPr marL="0" indent="0" algn="l">
              <a:lnSpc>
                <a:spcPct val="100000"/>
              </a:lnSpc>
            </a:pPr>
            <a:r>
              <a:rPr lang="en-US" sz="1400" b="0" i="0" u="none" strike="noStrike">
                <a:solidFill>
                  <a:srgbClr val="000000"/>
                </a:solidFill>
              </a:rPr>
              <a:t>首先是1956年的关键抉择，他放弃了北京稳定的工作环境，主动请缨奔赴陕西杨陵，扎根西北31年，展现了知识分子服从国家召唤的崇高境界。</a:t>
            </a:r>
          </a:p>
          <a:p>
            <a:pPr marL="0" indent="0" algn="l">
              <a:lnSpc>
                <a:spcPct val="100000"/>
              </a:lnSpc>
            </a:pPr>
            <a:r>
              <a:rPr lang="en-US" sz="1400" b="0" i="0" u="none" strike="noStrike">
                <a:solidFill>
                  <a:srgbClr val="000000"/>
                </a:solidFill>
              </a:rPr>
              <a:t>其次是他的初心之源，出身农村的经历让他深知粮食对于国家和百姓的重要性，因此他认为自己的选择是理所当然的，而非牺牲。</a:t>
            </a:r>
          </a:p>
          <a:p>
            <a:pPr marL="0" indent="0" algn="l">
              <a:lnSpc>
                <a:spcPct val="100000"/>
              </a:lnSpc>
            </a:pPr>
            <a:r>
              <a:rPr lang="en-US" sz="1400" b="0" i="0" u="none" strike="noStrike">
                <a:solidFill>
                  <a:srgbClr val="000000"/>
                </a:solidFill>
              </a:rPr>
              <a:t>最后是他的科研成就，历经二十年攻关培育出“小偃6号”，累计种植面积超3亿亩，创造了巨大的社会价值。</a:t>
            </a:r>
          </a:p>
          <a:p>
            <a:pPr marL="0" indent="0" algn="l">
              <a:lnSpc>
                <a:spcPct val="100000"/>
              </a:lnSpc>
            </a:pPr>
            <a:r>
              <a:rPr lang="en-US" sz="1400" b="0" i="0" u="none" strike="noStrike">
                <a:solidFill>
                  <a:srgbClr val="000000"/>
                </a:solidFill>
              </a:rPr>
              <a:t>整个故事体现了把个人前途融入国家命运的正确价值观，是党建教育中关于理想信念和使命担当的生动教材。</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这一页PPT主要展示了李振声院士的事迹对我们树立正确政绩观的深刻启示。</a:t>
            </a:r>
          </a:p>
          <a:p>
            <a:pPr marL="0" indent="0" algn="l">
              <a:lnSpc>
                <a:spcPct val="100000"/>
              </a:lnSpc>
            </a:pPr>
            <a:r>
              <a:rPr lang="en-US" sz="1400" b="0" i="0" u="none" strike="noStrike">
                <a:solidFill>
                  <a:srgbClr val="000000"/>
                </a:solidFill>
              </a:rPr>
              <a:t>首先，左侧回顾了李振声院士扎根西北三十一年的坚守。他认准方向不回头，始终把团队带到一线，把成果落到田间，获奖后依然心系未竟之事。这种数十年如一日的坚持，是正确政绩观最朴实也最有力的体现。</a:t>
            </a:r>
          </a:p>
          <a:p>
            <a:pPr marL="0" indent="0" algn="l">
              <a:lnSpc>
                <a:spcPct val="100000"/>
              </a:lnSpc>
            </a:pPr>
            <a:r>
              <a:rPr lang="en-US" sz="1400" b="0" i="0" u="none" strike="noStrike">
                <a:solidFill>
                  <a:srgbClr val="000000"/>
                </a:solidFill>
              </a:rPr>
              <a:t>右侧提炼了两个核心启示：</a:t>
            </a:r>
          </a:p>
          <a:p>
            <a:pPr marL="0" indent="0" algn="l">
              <a:lnSpc>
                <a:spcPct val="100000"/>
              </a:lnSpc>
            </a:pPr>
            <a:r>
              <a:rPr lang="en-US" sz="1400" b="0" i="0" u="none" strike="noStrike">
                <a:solidFill>
                  <a:srgbClr val="000000"/>
                </a:solidFill>
              </a:rPr>
              <a:t>第一，党性的第一道关口，就是在组织需要面前不讲条件。这是对党员干部最基本的政治要求。</a:t>
            </a:r>
          </a:p>
          <a:p>
            <a:pPr marL="0" indent="0" algn="l">
              <a:lnSpc>
                <a:spcPct val="100000"/>
              </a:lnSpc>
            </a:pPr>
            <a:r>
              <a:rPr lang="en-US" sz="1400" b="0" i="0" u="none" strike="noStrike">
                <a:solidFill>
                  <a:srgbClr val="000000"/>
                </a:solidFill>
              </a:rPr>
              <a:t>第二，立党为公的生动注脚，是坚持“功成不必在我、功成必定有我”。把论文写在祖国大地上，写在人民的饭碗里，强调了政绩要经得起历史和人民的检验。</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这一页是第二部分的标题页，采用了红色党建风格设计。</a:t>
            </a:r>
          </a:p>
          <a:p>
            <a:pPr marL="0" indent="0" algn="l">
              <a:lnSpc>
                <a:spcPct val="100000"/>
              </a:lnSpc>
            </a:pPr>
            <a:r>
              <a:rPr lang="en-US" sz="1400" b="0" i="0" u="none" strike="noStrike">
                <a:solidFill>
                  <a:srgbClr val="000000"/>
                </a:solidFill>
              </a:rPr>
              <a:t>页面顶部使用了红色渐变飘带装饰，奠定庄重、热烈的基调。左侧通过大字号的“第二部分”标识，清晰划分章节结构，背景辅以浅红色块增强层次感。</a:t>
            </a:r>
          </a:p>
          <a:p>
            <a:pPr marL="0" indent="0" algn="l">
              <a:lnSpc>
                <a:spcPct val="100000"/>
              </a:lnSpc>
            </a:pPr>
            <a:r>
              <a:rPr lang="en-US" sz="1400" b="0" i="0" u="none" strike="noStrike">
                <a:solidFill>
                  <a:srgbClr val="000000"/>
                </a:solidFill>
              </a:rPr>
              <a:t>右侧核心区域突出了“活着干 死了算，用生命兑现科技报国承诺”这一震撼人心的主题，采用加粗的红色思源黑体，极具视觉冲击力，彰显了蒋新松同志作为共产党员的坚定信念和奉献精神。</a:t>
            </a:r>
          </a:p>
          <a:p>
            <a:pPr marL="0" indent="0" algn="l">
              <a:lnSpc>
                <a:spcPct val="100000"/>
              </a:lnSpc>
            </a:pPr>
            <a:r>
              <a:rPr lang="en-US" sz="1400" b="0" i="0" u="none" strike="noStrike">
                <a:solidFill>
                  <a:srgbClr val="000000"/>
                </a:solidFill>
              </a:rPr>
              <a:t>副标题“从蒋新松事迹看为民造福”点明了本部分的核心立意，即从具体事迹中挖掘精神内涵。右下角的飞鸟剪影象征着理想与传承，为页面增添了一抹灵动的色彩。</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这一页PPT主要介绍了“中国机器人之父”蒋新松的生平事迹和卓越贡献。</a:t>
            </a:r>
          </a:p>
          <a:p>
            <a:pPr marL="0" indent="0" algn="l">
              <a:lnSpc>
                <a:spcPct val="100000"/>
              </a:lnSpc>
            </a:pPr>
            <a:r>
              <a:rPr lang="en-US" sz="1400" b="0" i="0" u="none" strike="noStrike">
                <a:solidFill>
                  <a:srgbClr val="000000"/>
                </a:solidFill>
              </a:rPr>
              <a:t>左侧是蒋新松院士的生平简介，他是中国工程院院士，国家“863计划”自动化领域首席科学家，为我国自动化和机器人事业奉献了毕生精力。</a:t>
            </a:r>
          </a:p>
          <a:p>
            <a:pPr marL="0" indent="0" algn="l">
              <a:lnSpc>
                <a:spcPct val="100000"/>
              </a:lnSpc>
            </a:pPr>
            <a:r>
              <a:rPr lang="en-US" sz="1400" b="0" i="0" u="none" strike="noStrike">
                <a:solidFill>
                  <a:srgbClr val="000000"/>
                </a:solidFill>
              </a:rPr>
              <a:t>右侧重点展示了他的四个核心事迹：</a:t>
            </a:r>
          </a:p>
          <a:p>
            <a:pPr marL="0" indent="0" algn="l">
              <a:lnSpc>
                <a:spcPct val="100000"/>
              </a:lnSpc>
            </a:pPr>
            <a:r>
              <a:rPr lang="en-US" sz="1400" b="0" i="0" u="none" strike="noStrike">
                <a:solidFill>
                  <a:srgbClr val="000000"/>
                </a:solidFill>
              </a:rPr>
              <a:t>1. 面对国外技术封锁，他立志自研，展现了坚定的报国决心；</a:t>
            </a:r>
          </a:p>
          <a:p>
            <a:pPr marL="0" indent="0" algn="l">
              <a:lnSpc>
                <a:spcPct val="100000"/>
              </a:lnSpc>
            </a:pPr>
            <a:r>
              <a:rPr lang="en-US" sz="1400" b="0" i="0" u="none" strike="noStrike">
                <a:solidFill>
                  <a:srgbClr val="000000"/>
                </a:solidFill>
              </a:rPr>
              <a:t>2. 主持研制出我国第一台水下机器人“海人一号”，填补了国内空白；</a:t>
            </a:r>
          </a:p>
          <a:p>
            <a:pPr marL="0" indent="0" algn="l">
              <a:lnSpc>
                <a:spcPct val="100000"/>
              </a:lnSpc>
            </a:pPr>
            <a:r>
              <a:rPr lang="en-US" sz="1400" b="0" i="0" u="none" strike="noStrike">
                <a:solidFill>
                  <a:srgbClr val="000000"/>
                </a:solidFill>
              </a:rPr>
              <a:t>3. 攻克难关研制出6000米自治水下机器人CR-01，使我国跻身世界深海探测技术强国之列；</a:t>
            </a:r>
          </a:p>
          <a:p>
            <a:pPr marL="0" indent="0" algn="l">
              <a:lnSpc>
                <a:spcPct val="100000"/>
              </a:lnSpc>
            </a:pPr>
            <a:r>
              <a:rPr lang="en-US" sz="1400" b="0" i="0" u="none" strike="noStrike">
                <a:solidFill>
                  <a:srgbClr val="000000"/>
                </a:solidFill>
              </a:rPr>
              <a:t>4. 他始终践行“活着干，死了算”的誓言，直至生命最后一刻仍坚守岗位，体现了崇高的奉献精神。</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这一页PPT主要讲述了蒋新松院士的科技报国之路。</a:t>
            </a:r>
          </a:p>
          <a:p>
            <a:pPr marL="0" indent="0" algn="l">
              <a:lnSpc>
                <a:spcPct val="100000"/>
              </a:lnSpc>
            </a:pPr>
            <a:r>
              <a:rPr lang="en-US" sz="1400" b="0" i="0" u="none" strike="noStrike">
                <a:solidFill>
                  <a:srgbClr val="000000"/>
                </a:solidFill>
              </a:rPr>
              <a:t>首先，从屈辱中奋起。1979年的日本之行，技术上的傲慢拒绝，成为了他毕生奋斗的动力。</a:t>
            </a:r>
          </a:p>
          <a:p>
            <a:pPr marL="0" indent="0" algn="l">
              <a:lnSpc>
                <a:spcPct val="100000"/>
              </a:lnSpc>
            </a:pPr>
            <a:r>
              <a:rPr lang="en-US" sz="1400" b="0" i="0" u="none" strike="noStrike">
                <a:solidFill>
                  <a:srgbClr val="000000"/>
                </a:solidFill>
              </a:rPr>
              <a:t>其次，战略抉择。回国后，他紧扣国家海洋战略和国防安全需求，果断将水下机器人作为主攻方向，坚持自主创新。</a:t>
            </a:r>
          </a:p>
          <a:p>
            <a:pPr marL="0" indent="0" algn="l">
              <a:lnSpc>
                <a:spcPct val="100000"/>
              </a:lnSpc>
            </a:pPr>
            <a:r>
              <a:rPr lang="en-US" sz="1400" b="0" i="0" u="none" strike="noStrike">
                <a:solidFill>
                  <a:srgbClr val="000000"/>
                </a:solidFill>
              </a:rPr>
              <a:t>再次，辉煌成就。带领团队研制出“海人一号”和6000米水下机器人CR-01，让我国跻身世界先进行列。</a:t>
            </a:r>
          </a:p>
          <a:p>
            <a:pPr marL="0" indent="0" algn="l">
              <a:lnSpc>
                <a:spcPct val="100000"/>
              </a:lnSpc>
            </a:pPr>
            <a:r>
              <a:rPr lang="en-US" sz="1400" b="0" i="0" u="none" strike="noStrike">
                <a:solidFill>
                  <a:srgbClr val="000000"/>
                </a:solidFill>
              </a:rPr>
              <a:t>最后，他的名言“活着干，死了算，科学没有八小时制”，是他一生奉献精神的集中体现。</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1"/>
        <p:cNvGrpSpPr/>
        <p:nvPr/>
      </p:nvGrpSpPr>
      <p:grpSpPr>
        <a:xfrm>
          <a:off x="0" y="0"/>
          <a:ext cx="0" cy="0"/>
          <a:chOff x="0" y="0"/>
          <a:chExt cx="0" cy="0"/>
        </a:xfrm>
      </p:grpSpPr>
      <p:sp>
        <p:nvSpPr>
          <p:cNvPr id="12" name="Shape 3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 name="Shape 31"/>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 name="Shape 3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 name="Shape 3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 name="Shape 3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8"/>
        <p:cNvGrpSpPr/>
        <p:nvPr/>
      </p:nvGrpSpPr>
      <p:grpSpPr>
        <a:xfrm>
          <a:off x="0" y="0"/>
          <a:ext cx="0" cy="0"/>
          <a:chOff x="0" y="0"/>
          <a:chExt cx="0" cy="0"/>
        </a:xfrm>
      </p:grpSpPr>
      <p:sp>
        <p:nvSpPr>
          <p:cNvPr id="69" name="Shape 4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 name="Shape 50"/>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Shape 5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2" name="Shape 5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3" name="Shape 5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74"/>
        <p:cNvGrpSpPr/>
        <p:nvPr/>
      </p:nvGrpSpPr>
      <p:grpSpPr>
        <a:xfrm>
          <a:off x="0" y="0"/>
          <a:ext cx="0" cy="0"/>
          <a:chOff x="0" y="0"/>
          <a:chExt cx="0" cy="0"/>
        </a:xfrm>
      </p:grpSpPr>
      <p:sp>
        <p:nvSpPr>
          <p:cNvPr id="75" name="Shape 15"/>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 name="Shape 16"/>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Shape 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8" name="Shape 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9" name="Shape 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17"/>
        <p:cNvGrpSpPr/>
        <p:nvPr/>
      </p:nvGrpSpPr>
      <p:grpSpPr>
        <a:xfrm>
          <a:off x="0" y="0"/>
          <a:ext cx="0" cy="0"/>
          <a:chOff x="0" y="0"/>
          <a:chExt cx="0" cy="0"/>
        </a:xfrm>
      </p:grpSpPr>
      <p:sp>
        <p:nvSpPr>
          <p:cNvPr id="18" name="Shape 5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 name="Shape 55"/>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 name="Shape 5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 name="Shape 5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 name="Shape 5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3"/>
        <p:cNvGrpSpPr/>
        <p:nvPr/>
      </p:nvGrpSpPr>
      <p:grpSpPr>
        <a:xfrm>
          <a:off x="0" y="0"/>
          <a:ext cx="0" cy="0"/>
          <a:chOff x="0" y="0"/>
          <a:chExt cx="0" cy="0"/>
        </a:xfrm>
      </p:grpSpPr>
      <p:sp>
        <p:nvSpPr>
          <p:cNvPr id="24" name="Shape 59"/>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 name="Shape 60"/>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6" name="Shape 6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7" name="Shape 6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8" name="Shape 6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29"/>
        <p:cNvGrpSpPr/>
        <p:nvPr/>
      </p:nvGrpSpPr>
      <p:grpSpPr>
        <a:xfrm>
          <a:off x="0" y="0"/>
          <a:ext cx="0" cy="0"/>
          <a:chOff x="0" y="0"/>
          <a:chExt cx="0" cy="0"/>
        </a:xfrm>
      </p:grpSpPr>
      <p:sp>
        <p:nvSpPr>
          <p:cNvPr id="30" name="Shape 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 name="Shape 10"/>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 name="Shape 11"/>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 name="Shape 1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4" name="Shape 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5" name="Shape 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36"/>
        <p:cNvGrpSpPr/>
        <p:nvPr/>
      </p:nvGrpSpPr>
      <p:grpSpPr>
        <a:xfrm>
          <a:off x="0" y="0"/>
          <a:ext cx="0" cy="0"/>
          <a:chOff x="0" y="0"/>
          <a:chExt cx="0" cy="0"/>
        </a:xfrm>
      </p:grpSpPr>
      <p:sp>
        <p:nvSpPr>
          <p:cNvPr id="37" name="Shape 35"/>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 name="Shape 36"/>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9" name="Shape 37"/>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 name="Shape 38"/>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1" name="Shape 39"/>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Shape 4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3" name="Shape 4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4" name="Shape 4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5"/>
        <p:cNvGrpSpPr/>
        <p:nvPr/>
      </p:nvGrpSpPr>
      <p:grpSpPr>
        <a:xfrm>
          <a:off x="0" y="0"/>
          <a:ext cx="0" cy="0"/>
          <a:chOff x="0" y="0"/>
          <a:chExt cx="0" cy="0"/>
        </a:xfrm>
      </p:grpSpPr>
      <p:sp>
        <p:nvSpPr>
          <p:cNvPr id="46" name="Shape 2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 name="Shape 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8" name="Shape 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 name="Shape 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0"/>
        <p:cNvGrpSpPr/>
        <p:nvPr/>
      </p:nvGrpSpPr>
      <p:grpSpPr>
        <a:xfrm>
          <a:off x="0" y="0"/>
          <a:ext cx="0" cy="0"/>
          <a:chOff x="0" y="0"/>
          <a:chExt cx="0" cy="0"/>
        </a:xfrm>
      </p:grpSpPr>
      <p:sp>
        <p:nvSpPr>
          <p:cNvPr id="51" name="Shape 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 name="Shape 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 name="Shape 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4"/>
        <p:cNvGrpSpPr/>
        <p:nvPr/>
      </p:nvGrpSpPr>
      <p:grpSpPr>
        <a:xfrm>
          <a:off x="0" y="0"/>
          <a:ext cx="0" cy="0"/>
          <a:chOff x="0" y="0"/>
          <a:chExt cx="0" cy="0"/>
        </a:xfrm>
      </p:grpSpPr>
      <p:sp>
        <p:nvSpPr>
          <p:cNvPr id="55" name="Shape 43"/>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 name="Shape 44"/>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7" name="Shape 45"/>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8" name="Shape 4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9" name="Shape 4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0" name="Shape 4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1"/>
        <p:cNvGrpSpPr/>
        <p:nvPr/>
      </p:nvGrpSpPr>
      <p:grpSpPr>
        <a:xfrm>
          <a:off x="0" y="0"/>
          <a:ext cx="0" cy="0"/>
          <a:chOff x="0" y="0"/>
          <a:chExt cx="0" cy="0"/>
        </a:xfrm>
      </p:grpSpPr>
      <p:sp>
        <p:nvSpPr>
          <p:cNvPr id="62" name="Shape 24"/>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 name="Shape 25"/>
          <p:cNvSpPr>
            <a:spLocks noGrp="1"/>
          </p:cNvSpPr>
          <p:nvPr>
            <p:ph type="pic" idx="2"/>
          </p:nvPr>
        </p:nvSpPr>
        <p:spPr>
          <a:xfrm>
            <a:off x="3887391" y="740569"/>
            <a:ext cx="4629150" cy="3655219"/>
          </a:xfrm>
          <a:prstGeom prst="rect">
            <a:avLst/>
          </a:prstGeom>
          <a:noFill/>
          <a:ln>
            <a:noFill/>
          </a:ln>
        </p:spPr>
      </p:sp>
      <p:sp>
        <p:nvSpPr>
          <p:cNvPr id="64" name="Shape 26"/>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5" name="Shape 2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Shape 2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Shape 2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1"/>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Shape 2"/>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8" name="Shape 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9" name="Shape 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10" name="Shape 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a:ea typeface="Arial"/>
                <a:cs typeface="Arial"/>
                <a:sym typeface="Arial"/>
              </a:defRPr>
            </a:lvl1pPr>
            <a:lvl2pPr marL="0" marR="0" lvl="1" indent="0" algn="r" rtl="0">
              <a:spcBef>
                <a:spcPts val="0"/>
              </a:spcBef>
              <a:buNone/>
              <a:defRPr sz="900" b="0" i="0" u="none" strike="noStrike" cap="none">
                <a:solidFill>
                  <a:srgbClr val="888888"/>
                </a:solidFill>
                <a:latin typeface="Arial"/>
                <a:ea typeface="Arial"/>
                <a:cs typeface="Arial"/>
                <a:sym typeface="Arial"/>
              </a:defRPr>
            </a:lvl2pPr>
            <a:lvl3pPr marL="0" marR="0" lvl="2" indent="0" algn="r" rtl="0">
              <a:spcBef>
                <a:spcPts val="0"/>
              </a:spcBef>
              <a:buNone/>
              <a:defRPr sz="900" b="0" i="0" u="none" strike="noStrike" cap="none">
                <a:solidFill>
                  <a:srgbClr val="888888"/>
                </a:solidFill>
                <a:latin typeface="Arial"/>
                <a:ea typeface="Arial"/>
                <a:cs typeface="Arial"/>
                <a:sym typeface="Arial"/>
              </a:defRPr>
            </a:lvl3pPr>
            <a:lvl4pPr marL="0" marR="0" lvl="3" indent="0" algn="r" rtl="0">
              <a:spcBef>
                <a:spcPts val="0"/>
              </a:spcBef>
              <a:buNone/>
              <a:defRPr sz="900" b="0" i="0" u="none" strike="noStrike" cap="none">
                <a:solidFill>
                  <a:srgbClr val="888888"/>
                </a:solidFill>
                <a:latin typeface="Arial"/>
                <a:ea typeface="Arial"/>
                <a:cs typeface="Arial"/>
                <a:sym typeface="Arial"/>
              </a:defRPr>
            </a:lvl4pPr>
            <a:lvl5pPr marL="0" marR="0" lvl="4" indent="0" algn="r" rtl="0">
              <a:spcBef>
                <a:spcPts val="0"/>
              </a:spcBef>
              <a:buNone/>
              <a:defRPr sz="900" b="0" i="0" u="none" strike="noStrike" cap="none">
                <a:solidFill>
                  <a:srgbClr val="888888"/>
                </a:solidFill>
                <a:latin typeface="Arial"/>
                <a:ea typeface="Arial"/>
                <a:cs typeface="Arial"/>
                <a:sym typeface="Arial"/>
              </a:defRPr>
            </a:lvl5pPr>
            <a:lvl6pPr marL="0" marR="0" lvl="5" indent="0" algn="r" rtl="0">
              <a:spcBef>
                <a:spcPts val="0"/>
              </a:spcBef>
              <a:buNone/>
              <a:defRPr sz="900" b="0" i="0" u="none" strike="noStrike" cap="none">
                <a:solidFill>
                  <a:srgbClr val="888888"/>
                </a:solidFill>
                <a:latin typeface="Arial"/>
                <a:ea typeface="Arial"/>
                <a:cs typeface="Arial"/>
                <a:sym typeface="Arial"/>
              </a:defRPr>
            </a:lvl6pPr>
            <a:lvl7pPr marL="0" marR="0" lvl="6" indent="0" algn="r" rtl="0">
              <a:spcBef>
                <a:spcPts val="0"/>
              </a:spcBef>
              <a:buNone/>
              <a:defRPr sz="900" b="0" i="0" u="none" strike="noStrike" cap="none">
                <a:solidFill>
                  <a:srgbClr val="888888"/>
                </a:solidFill>
                <a:latin typeface="Arial"/>
                <a:ea typeface="Arial"/>
                <a:cs typeface="Arial"/>
                <a:sym typeface="Arial"/>
              </a:defRPr>
            </a:lvl7pPr>
            <a:lvl8pPr marL="0" marR="0" lvl="7" indent="0" algn="r" rtl="0">
              <a:spcBef>
                <a:spcPts val="0"/>
              </a:spcBef>
              <a:buNone/>
              <a:defRPr sz="900" b="0" i="0" u="none" strike="noStrike" cap="none">
                <a:solidFill>
                  <a:srgbClr val="888888"/>
                </a:solidFill>
                <a:latin typeface="Arial"/>
                <a:ea typeface="Arial"/>
                <a:cs typeface="Arial"/>
                <a:sym typeface="Arial"/>
              </a:defRPr>
            </a:lvl8pPr>
            <a:lvl9pPr marL="0" marR="0" lvl="8" indent="0" algn="r" rtl="0">
              <a:spcBef>
                <a:spcPts val="0"/>
              </a:spcBef>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C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默认主题">
    <p:bg>
      <p:bgPr>
        <a:solidFill>
          <a:srgbClr val="FFFFFF">
            <a:alpha val="100000"/>
          </a:srgbClr>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5748369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54.svg"/><Relationship Id="rId5" Type="http://schemas.openxmlformats.org/officeDocument/2006/relationships/image" Target="../media/image53.png"/><Relationship Id="rId10" Type="http://schemas.openxmlformats.org/officeDocument/2006/relationships/image" Target="../media/image58.svg"/><Relationship Id="rId4" Type="http://schemas.openxmlformats.org/officeDocument/2006/relationships/image" Target="../media/image52.svg"/><Relationship Id="rId9" Type="http://schemas.openxmlformats.org/officeDocument/2006/relationships/image" Target="../media/image57.png"/></Relationships>
</file>

<file path=ppt/slides/_rels/slide1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60.svg"/></Relationships>
</file>

<file path=ppt/slides/_rels/slide12.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1.png"/><Relationship Id="rId7" Type="http://schemas.openxmlformats.org/officeDocument/2006/relationships/image" Target="../media/image63.png"/><Relationship Id="rId12" Type="http://schemas.openxmlformats.org/officeDocument/2006/relationships/image" Target="../media/image68.sv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62.sv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svg"/><Relationship Id="rId4" Type="http://schemas.openxmlformats.org/officeDocument/2006/relationships/image" Target="../media/image52.svg"/><Relationship Id="rId9" Type="http://schemas.openxmlformats.org/officeDocument/2006/relationships/image" Target="../media/image65.png"/></Relationships>
</file>

<file path=ppt/slides/_rels/slide13.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9.png"/><Relationship Id="rId7" Type="http://schemas.openxmlformats.org/officeDocument/2006/relationships/image" Target="../media/image71.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66.svg"/><Relationship Id="rId5" Type="http://schemas.openxmlformats.org/officeDocument/2006/relationships/image" Target="../media/image65.png"/><Relationship Id="rId10" Type="http://schemas.openxmlformats.org/officeDocument/2006/relationships/image" Target="../media/image26.svg"/><Relationship Id="rId4" Type="http://schemas.openxmlformats.org/officeDocument/2006/relationships/image" Target="../media/image70.sv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sv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76.svg"/><Relationship Id="rId11" Type="http://schemas.openxmlformats.org/officeDocument/2006/relationships/image" Target="../media/image81.png"/><Relationship Id="rId5" Type="http://schemas.openxmlformats.org/officeDocument/2006/relationships/image" Target="../media/image75.png"/><Relationship Id="rId10" Type="http://schemas.openxmlformats.org/officeDocument/2006/relationships/image" Target="../media/image80.svg"/><Relationship Id="rId4" Type="http://schemas.openxmlformats.org/officeDocument/2006/relationships/image" Target="../media/image74.svg"/><Relationship Id="rId9" Type="http://schemas.openxmlformats.org/officeDocument/2006/relationships/image" Target="../media/image79.png"/></Relationships>
</file>

<file path=ppt/slides/_rels/slide1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svg"/></Relationships>
</file>

<file path=ppt/slides/_rels/slide16.xml.rels><?xml version="1.0" encoding="UTF-8" standalone="yes"?>
<Relationships xmlns="http://schemas.openxmlformats.org/package/2006/relationships"><Relationship Id="rId8" Type="http://schemas.openxmlformats.org/officeDocument/2006/relationships/image" Target="../media/image92.sv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90.svg"/><Relationship Id="rId5" Type="http://schemas.openxmlformats.org/officeDocument/2006/relationships/image" Target="../media/image89.png"/><Relationship Id="rId10" Type="http://schemas.openxmlformats.org/officeDocument/2006/relationships/image" Target="../media/image94.svg"/><Relationship Id="rId4" Type="http://schemas.openxmlformats.org/officeDocument/2006/relationships/image" Target="../media/image88.svg"/><Relationship Id="rId9" Type="http://schemas.openxmlformats.org/officeDocument/2006/relationships/image" Target="../media/image93.png"/></Relationships>
</file>

<file path=ppt/slides/_rels/slide17.xml.rels><?xml version="1.0" encoding="UTF-8" standalone="yes"?>
<Relationships xmlns="http://schemas.openxmlformats.org/package/2006/relationships"><Relationship Id="rId8" Type="http://schemas.openxmlformats.org/officeDocument/2006/relationships/image" Target="../media/image100.svg"/><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98.svg"/><Relationship Id="rId5" Type="http://schemas.openxmlformats.org/officeDocument/2006/relationships/image" Target="../media/image97.png"/><Relationship Id="rId10" Type="http://schemas.openxmlformats.org/officeDocument/2006/relationships/image" Target="../media/image34.svg"/><Relationship Id="rId4" Type="http://schemas.openxmlformats.org/officeDocument/2006/relationships/image" Target="../media/image96.svg"/><Relationship Id="rId9" Type="http://schemas.openxmlformats.org/officeDocument/2006/relationships/image" Target="../media/image33.png"/></Relationships>
</file>

<file path=ppt/slides/_rels/slide18.xml.rels><?xml version="1.0" encoding="UTF-8" standalone="yes"?>
<Relationships xmlns="http://schemas.openxmlformats.org/package/2006/relationships"><Relationship Id="rId8" Type="http://schemas.openxmlformats.org/officeDocument/2006/relationships/image" Target="../media/image106.sv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104.svg"/><Relationship Id="rId5" Type="http://schemas.openxmlformats.org/officeDocument/2006/relationships/image" Target="../media/image103.png"/><Relationship Id="rId4" Type="http://schemas.openxmlformats.org/officeDocument/2006/relationships/image" Target="../media/image102.svg"/></Relationships>
</file>

<file path=ppt/slides/_rels/slide1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10.svg"/><Relationship Id="rId5" Type="http://schemas.openxmlformats.org/officeDocument/2006/relationships/image" Target="../media/image109.png"/><Relationship Id="rId4" Type="http://schemas.openxmlformats.org/officeDocument/2006/relationships/image" Target="../media/image108.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4.svg"/></Relationships>
</file>

<file path=ppt/slides/_rels/slide8.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41.png"/></Relationships>
</file>

<file path=ppt/slides/_rels/slide9.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A41C1C">
                <a:alpha val="100000"/>
              </a:srgbClr>
            </a:gs>
            <a:gs pos="60000">
              <a:srgbClr val="C22A2A">
                <a:alpha val="100000"/>
              </a:srgbClr>
            </a:gs>
            <a:gs pos="100000">
              <a:srgbClr val="DC3C3C">
                <a:alpha val="100000"/>
              </a:srgbClr>
            </a:gs>
          </a:gsLst>
          <a:lin ang="2700000"/>
        </a:gradFill>
        <a:effectLst/>
      </p:bgPr>
    </p:bg>
    <p:spTree>
      <p:nvGrpSpPr>
        <p:cNvPr id="1" name=""/>
        <p:cNvGrpSpPr/>
        <p:nvPr/>
      </p:nvGrpSpPr>
      <p:grpSpPr>
        <a:xfrm>
          <a:off x="0" y="0"/>
          <a:ext cx="0" cy="0"/>
          <a:chOff x="0" y="0"/>
          <a:chExt cx="0" cy="0"/>
        </a:xfrm>
      </p:grpSpPr>
      <p:sp>
        <p:nvSpPr>
          <p:cNvPr id="2" name="AutoShape 2"/>
          <p:cNvSpPr/>
          <p:nvPr/>
        </p:nvSpPr>
        <p:spPr>
          <a:xfrm>
            <a:off x="0" y="4064000"/>
            <a:ext cx="12192000" cy="2794000"/>
          </a:xfrm>
          <a:prstGeom prst="roundRect">
            <a:avLst>
              <a:gd name="adj" fmla="val 0"/>
            </a:avLst>
          </a:prstGeom>
          <a:solidFill>
            <a:srgbClr val="FFFFFF">
              <a:alpha val="8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5080000"/>
            <a:ext cx="12192000" cy="1778000"/>
          </a:xfrm>
          <a:prstGeom prst="roundRect">
            <a:avLst>
              <a:gd name="adj" fmla="val 0"/>
            </a:avLst>
          </a:prstGeom>
          <a:solidFill>
            <a:srgbClr val="000000">
              <a:alpha val="15000"/>
            </a:srgbClr>
          </a:solidFill>
          <a:ln w="25400" cap="flat" cmpd="sng">
            <a:noFill/>
            <a:prstDash val="solid"/>
            <a:round/>
          </a:ln>
        </p:spPr>
        <p:txBody>
          <a:bodyPr vert="horz" wrap="square" lIns="63500" tIns="63500" rIns="63500" bIns="63500" rtlCol="0" anchor="ctr"/>
          <a:lstStyle/>
          <a:p>
            <a:pPr algn="ctr">
              <a:defRPr/>
            </a:pPr>
            <a:endParaRPr/>
          </a:p>
        </p:txBody>
      </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0" y="762000"/>
            <a:ext cx="812800" cy="812800"/>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44000" y="1143000"/>
            <a:ext cx="609600" cy="609600"/>
          </a:xfrm>
          <a:prstGeom prst="rect">
            <a:avLst/>
          </a:prstGeom>
        </p:spPr>
      </p:pic>
      <p:cxnSp>
        <p:nvCxnSpPr>
          <p:cNvPr id="6" name="Connector 6"/>
          <p:cNvCxnSpPr/>
          <p:nvPr/>
        </p:nvCxnSpPr>
        <p:spPr>
          <a:xfrm rot="-3906">
            <a:off x="508004" y="501650"/>
            <a:ext cx="11176000" cy="12700"/>
          </a:xfrm>
          <a:prstGeom prst="straightConnector1">
            <a:avLst/>
          </a:prstGeom>
          <a:solidFill>
            <a:srgbClr val="DEE0E3">
              <a:alpha val="100000"/>
            </a:srgbClr>
          </a:solidFill>
          <a:ln w="12700" cap="flat" cmpd="sng">
            <a:solidFill>
              <a:srgbClr val="FFD700">
                <a:alpha val="60000"/>
              </a:srgbClr>
            </a:solidFill>
            <a:prstDash val="solid"/>
            <a:round/>
            <a:headEnd type="none" w="med" len="med"/>
            <a:tailEnd type="none" w="med" len="med"/>
          </a:ln>
        </p:spPr>
      </p:cxnSp>
      <p:sp>
        <p:nvSpPr>
          <p:cNvPr id="7" name="AutoShape 7"/>
          <p:cNvSpPr/>
          <p:nvPr/>
        </p:nvSpPr>
        <p:spPr>
          <a:xfrm>
            <a:off x="508000" y="2413000"/>
            <a:ext cx="11176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4200" b="1" i="0" u="none" strike="noStrike">
                <a:solidFill>
                  <a:srgbClr val="FFFFFF"/>
                </a:solidFill>
                <a:latin typeface="Noto Sans SC"/>
                <a:ea typeface="Noto Sans SC"/>
                <a:cs typeface="Noto Sans SC"/>
                <a:sym typeface="Noto Sans SC"/>
              </a:rPr>
              <a:t>从四个故事领悟总书记的政绩观</a:t>
            </a:r>
            <a:endParaRPr lang="en-US" sz="1100"/>
          </a:p>
        </p:txBody>
      </p:sp>
      <p:sp>
        <p:nvSpPr>
          <p:cNvPr id="8" name="AutoShape 8"/>
          <p:cNvSpPr/>
          <p:nvPr/>
        </p:nvSpPr>
        <p:spPr>
          <a:xfrm>
            <a:off x="4191000" y="3937000"/>
            <a:ext cx="3810000" cy="50800"/>
          </a:xfrm>
          <a:prstGeom prst="roundRect">
            <a:avLst>
              <a:gd name="adj" fmla="val 0"/>
            </a:avLst>
          </a:prstGeom>
          <a:gradFill rotWithShape="1">
            <a:gsLst>
              <a:gs pos="0">
                <a:srgbClr val="FFFFFF">
                  <a:alpha val="0"/>
                </a:srgbClr>
              </a:gs>
              <a:gs pos="50000">
                <a:srgbClr val="FFD700">
                  <a:alpha val="100000"/>
                </a:srgbClr>
              </a:gs>
              <a:gs pos="100000">
                <a:srgbClr val="FFFFFF">
                  <a:alpha val="0"/>
                </a:srgbClr>
              </a:gs>
            </a:gsLst>
            <a:lin ang="0"/>
          </a:gradFill>
          <a:ln w="25400" cap="flat" cmpd="sng">
            <a:noFill/>
            <a:prstDash val="solid"/>
            <a:round/>
          </a:ln>
        </p:spPr>
        <p:txBody>
          <a:bodyPr vert="horz" wrap="square" lIns="63500" tIns="63500" rIns="63500" bIns="63500" rtlCol="0" anchor="ctr"/>
          <a:lstStyle/>
          <a:p>
            <a:pPr algn="ctr">
              <a:defRPr/>
            </a:pPr>
            <a:endParaRPr/>
          </a:p>
        </p:txBody>
      </p:sp>
      <p:sp>
        <p:nvSpPr>
          <p:cNvPr id="9" name="AutoShape 9"/>
          <p:cNvSpPr/>
          <p:nvPr/>
        </p:nvSpPr>
        <p:spPr>
          <a:xfrm>
            <a:off x="508000" y="4445000"/>
            <a:ext cx="11176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16666"/>
              </a:lnSpc>
              <a:defRPr/>
            </a:pPr>
            <a:r>
              <a:rPr lang="en-US" sz="2000" b="0" i="0" u="none" strike="noStrike">
                <a:solidFill>
                  <a:srgbClr val="FFFFFF">
                    <a:alpha val="90196"/>
                  </a:srgbClr>
                </a:solidFill>
                <a:latin typeface="Noto Sans SC"/>
                <a:ea typeface="Noto Sans SC"/>
                <a:cs typeface="Noto Sans SC"/>
                <a:sym typeface="Noto Sans SC"/>
              </a:rPr>
              <a:t>中国科学院系统树立和践行正确政绩观学习教育</a:t>
            </a:r>
            <a:endParaRPr lang="en-US" sz="1100"/>
          </a:p>
        </p:txBody>
      </p:sp>
      <p:sp>
        <p:nvSpPr>
          <p:cNvPr id="10" name="AutoShape 10"/>
          <p:cNvSpPr/>
          <p:nvPr/>
        </p:nvSpPr>
        <p:spPr>
          <a:xfrm>
            <a:off x="508000" y="5778500"/>
            <a:ext cx="11176000" cy="762000"/>
          </a:xfrm>
          <a:prstGeom prst="roundRect">
            <a:avLst>
              <a:gd name="adj" fmla="val 0"/>
            </a:avLst>
          </a:prstGeom>
          <a:solidFill>
            <a:srgbClr val="FFFFFF">
              <a:alpha val="10000"/>
            </a:srgbClr>
          </a:solidFill>
          <a:ln cap="flat" cmpd="sng">
            <a:solidFill>
              <a:srgbClr val="E6CFCF">
                <a:alpha val="10000"/>
              </a:srgbClr>
            </a:solidFill>
            <a:prstDash val="solid"/>
            <a:round/>
          </a:ln>
        </p:spPr>
        <p:txBody>
          <a:bodyPr vert="horz" wrap="square" lIns="63500" tIns="63500" rIns="63500" bIns="63500" rtlCol="0" anchor="ctr"/>
          <a:lstStyle/>
          <a:p>
            <a:pPr algn="ctr">
              <a:defRPr/>
            </a:pPr>
            <a:endParaRPr/>
          </a:p>
        </p:txBody>
      </p:sp>
      <p:sp>
        <p:nvSpPr>
          <p:cNvPr id="11" name="AutoShape 11"/>
          <p:cNvSpPr/>
          <p:nvPr/>
        </p:nvSpPr>
        <p:spPr>
          <a:xfrm>
            <a:off x="762000" y="5943600"/>
            <a:ext cx="5080000" cy="431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0" i="0" u="none" strike="noStrike" dirty="0" err="1">
                <a:solidFill>
                  <a:srgbClr val="FFFFFF">
                    <a:alpha val="94902"/>
                  </a:srgbClr>
                </a:solidFill>
                <a:latin typeface="Noto Sans SC"/>
                <a:ea typeface="Noto Sans SC"/>
                <a:cs typeface="Noto Sans SC"/>
                <a:sym typeface="Noto Sans SC"/>
              </a:rPr>
              <a:t>演讲人</a:t>
            </a:r>
            <a:r>
              <a:rPr lang="en-US" sz="1600" b="0" i="0" u="none" strike="noStrike" dirty="0">
                <a:solidFill>
                  <a:srgbClr val="FFFFFF">
                    <a:alpha val="94902"/>
                  </a:srgbClr>
                </a:solidFill>
                <a:latin typeface="Noto Sans SC"/>
                <a:ea typeface="Noto Sans SC"/>
                <a:cs typeface="Noto Sans SC"/>
                <a:sym typeface="Noto Sans SC"/>
              </a:rPr>
              <a:t>：</a:t>
            </a:r>
            <a:r>
              <a:rPr lang="zh-CN" altLang="en-US" sz="1600" dirty="0">
                <a:solidFill>
                  <a:srgbClr val="FFFFFF">
                    <a:alpha val="94902"/>
                  </a:srgbClr>
                </a:solidFill>
                <a:latin typeface="Noto Sans SC"/>
                <a:ea typeface="Noto Sans SC"/>
                <a:cs typeface="Noto Sans SC"/>
                <a:sym typeface="Noto Sans SC"/>
              </a:rPr>
              <a:t>金魁</a:t>
            </a:r>
            <a:endParaRPr lang="en-US" sz="1100" dirty="0"/>
          </a:p>
        </p:txBody>
      </p:sp>
      <p:cxnSp>
        <p:nvCxnSpPr>
          <p:cNvPr id="12" name="Connector 12"/>
          <p:cNvCxnSpPr/>
          <p:nvPr/>
        </p:nvCxnSpPr>
        <p:spPr>
          <a:xfrm rot="5314074">
            <a:off x="5842000" y="6153229"/>
            <a:ext cx="508000" cy="12700"/>
          </a:xfrm>
          <a:prstGeom prst="straightConnector1">
            <a:avLst/>
          </a:prstGeom>
          <a:solidFill>
            <a:srgbClr val="DEE0E3">
              <a:alpha val="100000"/>
            </a:srgbClr>
          </a:solidFill>
          <a:ln w="12700" cap="flat" cmpd="sng">
            <a:solidFill>
              <a:srgbClr val="FFFFFF">
                <a:alpha val="30000"/>
              </a:srgbClr>
            </a:solidFill>
            <a:prstDash val="solid"/>
            <a:round/>
            <a:headEnd type="none" w="med" len="med"/>
            <a:tailEnd type="none" w="med" len="med"/>
          </a:ln>
        </p:spPr>
      </p:cxnSp>
      <p:sp>
        <p:nvSpPr>
          <p:cNvPr id="13" name="AutoShape 13"/>
          <p:cNvSpPr/>
          <p:nvPr/>
        </p:nvSpPr>
        <p:spPr>
          <a:xfrm>
            <a:off x="6350000" y="5943600"/>
            <a:ext cx="5080000" cy="4318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1600" b="0" i="0" u="none" strike="noStrike" dirty="0">
                <a:solidFill>
                  <a:srgbClr val="FFFFFF">
                    <a:alpha val="94902"/>
                  </a:srgbClr>
                </a:solidFill>
                <a:latin typeface="Noto Sans SC"/>
                <a:ea typeface="Noto Sans SC"/>
                <a:cs typeface="Noto Sans SC"/>
                <a:sym typeface="Noto Sans SC"/>
              </a:rPr>
              <a:t>时间：2026.06.29</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4" name="AutoShape 4"/>
          <p:cNvSpPr/>
          <p:nvPr/>
        </p:nvSpPr>
        <p:spPr>
          <a:xfrm>
            <a:off x="0" y="0"/>
            <a:ext cx="12192000" cy="762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508000" y="508000"/>
            <a:ext cx="1117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B91C1C"/>
                </a:solidFill>
                <a:latin typeface="Noto Sans SC"/>
                <a:ea typeface="Noto Sans SC"/>
                <a:cs typeface="Noto Sans SC"/>
                <a:sym typeface="Noto Sans SC"/>
              </a:rPr>
              <a:t>正确政绩观启示</a:t>
            </a:r>
            <a:endParaRPr lang="en-US" sz="1100"/>
          </a:p>
        </p:txBody>
      </p:sp>
      <p:cxnSp>
        <p:nvCxnSpPr>
          <p:cNvPr id="6" name="Connector 6"/>
          <p:cNvCxnSpPr/>
          <p:nvPr/>
        </p:nvCxnSpPr>
        <p:spPr>
          <a:xfrm rot="-3906">
            <a:off x="508004" y="1390650"/>
            <a:ext cx="11176000" cy="12700"/>
          </a:xfrm>
          <a:prstGeom prst="straightConnector1">
            <a:avLst/>
          </a:prstGeom>
          <a:solidFill>
            <a:srgbClr val="DEE0E3">
              <a:alpha val="100000"/>
            </a:srgbClr>
          </a:solidFill>
          <a:ln w="12700" cap="flat" cmpd="sng">
            <a:solidFill>
              <a:srgbClr val="B91C1C">
                <a:alpha val="20000"/>
              </a:srgbClr>
            </a:solidFill>
            <a:prstDash val="solid"/>
            <a:round/>
            <a:headEnd type="none" w="med" len="med"/>
            <a:tailEnd type="none" w="med" len="med"/>
          </a:ln>
        </p:spPr>
      </p:cxnSp>
      <p:sp>
        <p:nvSpPr>
          <p:cNvPr id="7" name="AutoShape 7"/>
          <p:cNvSpPr/>
          <p:nvPr/>
        </p:nvSpPr>
        <p:spPr>
          <a:xfrm>
            <a:off x="508000" y="1905000"/>
            <a:ext cx="2603500" cy="3302000"/>
          </a:xfrm>
          <a:prstGeom prst="roundRect">
            <a:avLst>
              <a:gd name="adj" fmla="val 0"/>
            </a:avLst>
          </a:prstGeom>
          <a:solidFill>
            <a:srgbClr val="FEF2F2">
              <a:alpha val="100000"/>
            </a:srgbClr>
          </a:solidFill>
          <a:ln w="12700" cap="flat" cmpd="sng">
            <a:solidFill>
              <a:srgbClr val="DC2626">
                <a:alpha val="15000"/>
              </a:srgbClr>
            </a:solidFill>
            <a:prstDash val="solid"/>
            <a:round/>
          </a:ln>
        </p:spPr>
        <p:txBody>
          <a:bodyPr vert="horz" wrap="square" lIns="63500" tIns="63500" rIns="63500" bIns="63500" rtlCol="0" anchor="ctr"/>
          <a:lstStyle/>
          <a:p>
            <a:pPr algn="ctr">
              <a:defRPr/>
            </a:pPr>
            <a:endParaRPr/>
          </a:p>
        </p:txBody>
      </p:sp>
      <p:sp>
        <p:nvSpPr>
          <p:cNvPr id="8" name="AutoShape 8"/>
          <p:cNvSpPr/>
          <p:nvPr/>
        </p:nvSpPr>
        <p:spPr>
          <a:xfrm>
            <a:off x="508000" y="1905000"/>
            <a:ext cx="2603500" cy="508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2000" y="2159000"/>
            <a:ext cx="609600" cy="609600"/>
          </a:xfrm>
          <a:prstGeom prst="rect">
            <a:avLst/>
          </a:prstGeom>
        </p:spPr>
      </p:pic>
      <p:sp>
        <p:nvSpPr>
          <p:cNvPr id="10" name="AutoShape 10"/>
          <p:cNvSpPr/>
          <p:nvPr/>
        </p:nvSpPr>
        <p:spPr>
          <a:xfrm>
            <a:off x="762000" y="3048000"/>
            <a:ext cx="2095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991B1B"/>
                </a:solidFill>
                <a:latin typeface="Noto Sans SC"/>
                <a:ea typeface="Noto Sans SC"/>
                <a:cs typeface="Noto Sans SC"/>
                <a:sym typeface="Noto Sans SC"/>
              </a:rPr>
              <a:t>使命：摒弃“台阶”思维</a:t>
            </a:r>
            <a:endParaRPr lang="en-US" sz="1100"/>
          </a:p>
        </p:txBody>
      </p:sp>
      <p:cxnSp>
        <p:nvCxnSpPr>
          <p:cNvPr id="11" name="Connector 11"/>
          <p:cNvCxnSpPr/>
          <p:nvPr/>
        </p:nvCxnSpPr>
        <p:spPr>
          <a:xfrm rot="-20834">
            <a:off x="762019" y="3803650"/>
            <a:ext cx="2095500" cy="12700"/>
          </a:xfrm>
          <a:prstGeom prst="straightConnector1">
            <a:avLst/>
          </a:prstGeom>
          <a:solidFill>
            <a:srgbClr val="DEE0E3">
              <a:alpha val="100000"/>
            </a:srgbClr>
          </a:solidFill>
          <a:ln w="12700" cap="flat" cmpd="sng">
            <a:solidFill>
              <a:srgbClr val="B91C1C">
                <a:alpha val="10000"/>
              </a:srgbClr>
            </a:solidFill>
            <a:prstDash val="dash"/>
            <a:round/>
            <a:headEnd type="none" w="med" len="med"/>
            <a:tailEnd type="none" w="med" len="med"/>
          </a:ln>
        </p:spPr>
      </p:cxnSp>
      <p:sp>
        <p:nvSpPr>
          <p:cNvPr id="12" name="AutoShape 12"/>
          <p:cNvSpPr/>
          <p:nvPr/>
        </p:nvSpPr>
        <p:spPr>
          <a:xfrm>
            <a:off x="698500" y="4064000"/>
            <a:ext cx="2222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374151"/>
                </a:solidFill>
                <a:latin typeface="Noto Sans SC"/>
                <a:ea typeface="Noto Sans SC"/>
                <a:cs typeface="Noto Sans SC"/>
                <a:sym typeface="Noto Sans SC"/>
              </a:rPr>
              <a:t>把担任的职务和所在岗位视为服务国家、服务人民的使命责任，而非个人晋升的跳板，始终坚守共产党员的初心与担当。</a:t>
            </a:r>
            <a:endParaRPr lang="en-US" sz="1100"/>
          </a:p>
        </p:txBody>
      </p:sp>
      <p:sp>
        <p:nvSpPr>
          <p:cNvPr id="13" name="AutoShape 13"/>
          <p:cNvSpPr/>
          <p:nvPr/>
        </p:nvSpPr>
        <p:spPr>
          <a:xfrm>
            <a:off x="3365500" y="1905000"/>
            <a:ext cx="2603500" cy="3302000"/>
          </a:xfrm>
          <a:prstGeom prst="roundRect">
            <a:avLst>
              <a:gd name="adj" fmla="val 0"/>
            </a:avLst>
          </a:prstGeom>
          <a:solidFill>
            <a:srgbClr val="FEF2F2">
              <a:alpha val="100000"/>
            </a:srgbClr>
          </a:solidFill>
          <a:ln w="12700" cap="flat" cmpd="sng">
            <a:solidFill>
              <a:srgbClr val="DC2626">
                <a:alpha val="15000"/>
              </a:srgbClr>
            </a:solidFill>
            <a:prstDash val="solid"/>
            <a:round/>
          </a:ln>
        </p:spPr>
        <p:txBody>
          <a:bodyPr vert="horz" wrap="square" lIns="63500" tIns="63500" rIns="63500" bIns="63500" rtlCol="0" anchor="ctr"/>
          <a:lstStyle/>
          <a:p>
            <a:pPr algn="ctr">
              <a:defRPr/>
            </a:pPr>
            <a:endParaRPr/>
          </a:p>
        </p:txBody>
      </p:sp>
      <p:sp>
        <p:nvSpPr>
          <p:cNvPr id="14" name="AutoShape 14"/>
          <p:cNvSpPr/>
          <p:nvPr/>
        </p:nvSpPr>
        <p:spPr>
          <a:xfrm>
            <a:off x="3365500" y="1905000"/>
            <a:ext cx="2603500" cy="508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5"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619500" y="2159000"/>
            <a:ext cx="609600" cy="609600"/>
          </a:xfrm>
          <a:prstGeom prst="rect">
            <a:avLst/>
          </a:prstGeom>
        </p:spPr>
      </p:pic>
      <p:sp>
        <p:nvSpPr>
          <p:cNvPr id="16" name="AutoShape 16"/>
          <p:cNvSpPr/>
          <p:nvPr/>
        </p:nvSpPr>
        <p:spPr>
          <a:xfrm>
            <a:off x="3619500" y="3048000"/>
            <a:ext cx="2095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991B1B"/>
                </a:solidFill>
                <a:latin typeface="Noto Sans SC"/>
                <a:ea typeface="Noto Sans SC"/>
                <a:cs typeface="Noto Sans SC"/>
                <a:sym typeface="Noto Sans SC"/>
              </a:rPr>
              <a:t>原点：锚定国家需要</a:t>
            </a:r>
            <a:endParaRPr lang="en-US" sz="1100"/>
          </a:p>
        </p:txBody>
      </p:sp>
      <p:cxnSp>
        <p:nvCxnSpPr>
          <p:cNvPr id="17" name="Connector 17"/>
          <p:cNvCxnSpPr/>
          <p:nvPr/>
        </p:nvCxnSpPr>
        <p:spPr>
          <a:xfrm rot="-20834">
            <a:off x="3619519" y="3803650"/>
            <a:ext cx="2095500" cy="12700"/>
          </a:xfrm>
          <a:prstGeom prst="straightConnector1">
            <a:avLst/>
          </a:prstGeom>
          <a:solidFill>
            <a:srgbClr val="DEE0E3">
              <a:alpha val="100000"/>
            </a:srgbClr>
          </a:solidFill>
          <a:ln w="12700" cap="flat" cmpd="sng">
            <a:solidFill>
              <a:srgbClr val="B91C1C">
                <a:alpha val="10000"/>
              </a:srgbClr>
            </a:solidFill>
            <a:prstDash val="dash"/>
            <a:round/>
            <a:headEnd type="none" w="med" len="med"/>
            <a:tailEnd type="none" w="med" len="med"/>
          </a:ln>
        </p:spPr>
      </p:cxnSp>
      <p:sp>
        <p:nvSpPr>
          <p:cNvPr id="18" name="AutoShape 18"/>
          <p:cNvSpPr/>
          <p:nvPr/>
        </p:nvSpPr>
        <p:spPr>
          <a:xfrm>
            <a:off x="3556000" y="4064000"/>
            <a:ext cx="2222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374151"/>
                </a:solidFill>
                <a:latin typeface="Noto Sans SC"/>
                <a:ea typeface="Noto Sans SC"/>
                <a:cs typeface="Noto Sans SC"/>
                <a:sym typeface="Noto Sans SC"/>
              </a:rPr>
              <a:t>一切决策回归核心出发点：国家战略是否真正需要、事业发展是否真正需要。不追热点、不慕虚功，始终以大局为重。</a:t>
            </a:r>
            <a:endParaRPr lang="en-US" sz="1100"/>
          </a:p>
        </p:txBody>
      </p:sp>
      <p:sp>
        <p:nvSpPr>
          <p:cNvPr id="19" name="AutoShape 19"/>
          <p:cNvSpPr/>
          <p:nvPr/>
        </p:nvSpPr>
        <p:spPr>
          <a:xfrm>
            <a:off x="6223000" y="1905000"/>
            <a:ext cx="2603500" cy="3302000"/>
          </a:xfrm>
          <a:prstGeom prst="roundRect">
            <a:avLst>
              <a:gd name="adj" fmla="val 0"/>
            </a:avLst>
          </a:prstGeom>
          <a:solidFill>
            <a:srgbClr val="FEF2F2">
              <a:alpha val="100000"/>
            </a:srgbClr>
          </a:solidFill>
          <a:ln w="12700" cap="flat" cmpd="sng">
            <a:solidFill>
              <a:srgbClr val="DC2626">
                <a:alpha val="15000"/>
              </a:srgbClr>
            </a:solidFill>
            <a:prstDash val="solid"/>
            <a:round/>
          </a:ln>
        </p:spPr>
        <p:txBody>
          <a:bodyPr vert="horz" wrap="square" lIns="63500" tIns="63500" rIns="63500" bIns="63500" rtlCol="0" anchor="ctr"/>
          <a:lstStyle/>
          <a:p>
            <a:pPr algn="ctr">
              <a:defRPr/>
            </a:pPr>
            <a:endParaRPr/>
          </a:p>
        </p:txBody>
      </p:sp>
      <p:sp>
        <p:nvSpPr>
          <p:cNvPr id="20" name="AutoShape 20"/>
          <p:cNvSpPr/>
          <p:nvPr/>
        </p:nvSpPr>
        <p:spPr>
          <a:xfrm>
            <a:off x="6223000" y="1905000"/>
            <a:ext cx="2603500" cy="508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1" name="Picture 2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77000" y="2159000"/>
            <a:ext cx="609600" cy="609600"/>
          </a:xfrm>
          <a:prstGeom prst="rect">
            <a:avLst/>
          </a:prstGeom>
        </p:spPr>
      </p:pic>
      <p:sp>
        <p:nvSpPr>
          <p:cNvPr id="22" name="AutoShape 22"/>
          <p:cNvSpPr/>
          <p:nvPr/>
        </p:nvSpPr>
        <p:spPr>
          <a:xfrm>
            <a:off x="6477000" y="3048000"/>
            <a:ext cx="2095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991B1B"/>
                </a:solidFill>
                <a:latin typeface="Noto Sans SC"/>
                <a:ea typeface="Noto Sans SC"/>
                <a:cs typeface="Noto Sans SC"/>
                <a:sym typeface="Noto Sans SC"/>
              </a:rPr>
              <a:t>标尺：事业延续为本</a:t>
            </a:r>
            <a:endParaRPr lang="en-US" sz="1100"/>
          </a:p>
        </p:txBody>
      </p:sp>
      <p:cxnSp>
        <p:nvCxnSpPr>
          <p:cNvPr id="23" name="Connector 23"/>
          <p:cNvCxnSpPr/>
          <p:nvPr/>
        </p:nvCxnSpPr>
        <p:spPr>
          <a:xfrm rot="-20834">
            <a:off x="6477019" y="3803650"/>
            <a:ext cx="2095500" cy="12700"/>
          </a:xfrm>
          <a:prstGeom prst="straightConnector1">
            <a:avLst/>
          </a:prstGeom>
          <a:solidFill>
            <a:srgbClr val="DEE0E3">
              <a:alpha val="100000"/>
            </a:srgbClr>
          </a:solidFill>
          <a:ln w="12700" cap="flat" cmpd="sng">
            <a:solidFill>
              <a:srgbClr val="B91C1C">
                <a:alpha val="10000"/>
              </a:srgbClr>
            </a:solidFill>
            <a:prstDash val="dash"/>
            <a:round/>
            <a:headEnd type="none" w="med" len="med"/>
            <a:tailEnd type="none" w="med" len="med"/>
          </a:ln>
        </p:spPr>
      </p:cxnSp>
      <p:sp>
        <p:nvSpPr>
          <p:cNvPr id="24" name="AutoShape 24"/>
          <p:cNvSpPr/>
          <p:nvPr/>
        </p:nvSpPr>
        <p:spPr>
          <a:xfrm>
            <a:off x="6413500" y="4064000"/>
            <a:ext cx="2222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374151"/>
                </a:solidFill>
                <a:latin typeface="Noto Sans SC"/>
                <a:ea typeface="Noto Sans SC"/>
                <a:cs typeface="Noto Sans SC"/>
                <a:sym typeface="Noto Sans SC"/>
              </a:rPr>
              <a:t>不求虚名、不图享受，拒绝“短视工程”。以研究所科技创新事业的长远延续，而非在任期间的一时名声来检验政绩成色。</a:t>
            </a:r>
            <a:endParaRPr lang="en-US" sz="1100"/>
          </a:p>
        </p:txBody>
      </p:sp>
      <p:sp>
        <p:nvSpPr>
          <p:cNvPr id="25" name="AutoShape 25"/>
          <p:cNvSpPr/>
          <p:nvPr/>
        </p:nvSpPr>
        <p:spPr>
          <a:xfrm>
            <a:off x="9080500" y="1905000"/>
            <a:ext cx="2603500" cy="3302000"/>
          </a:xfrm>
          <a:prstGeom prst="roundRect">
            <a:avLst>
              <a:gd name="adj" fmla="val 0"/>
            </a:avLst>
          </a:prstGeom>
          <a:solidFill>
            <a:srgbClr val="FEF2F2">
              <a:alpha val="100000"/>
            </a:srgbClr>
          </a:solidFill>
          <a:ln w="12700" cap="flat" cmpd="sng">
            <a:solidFill>
              <a:srgbClr val="DC2626">
                <a:alpha val="15000"/>
              </a:srgbClr>
            </a:solidFill>
            <a:prstDash val="solid"/>
            <a:round/>
          </a:ln>
        </p:spPr>
        <p:txBody>
          <a:bodyPr vert="horz" wrap="square" lIns="63500" tIns="63500" rIns="63500" bIns="63500" rtlCol="0" anchor="ctr"/>
          <a:lstStyle/>
          <a:p>
            <a:pPr algn="ctr">
              <a:defRPr/>
            </a:pPr>
            <a:endParaRPr/>
          </a:p>
        </p:txBody>
      </p:sp>
      <p:sp>
        <p:nvSpPr>
          <p:cNvPr id="26" name="AutoShape 26"/>
          <p:cNvSpPr/>
          <p:nvPr/>
        </p:nvSpPr>
        <p:spPr>
          <a:xfrm>
            <a:off x="9080500" y="1905000"/>
            <a:ext cx="2603500" cy="508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7" name="Picture 2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334500" y="2159000"/>
            <a:ext cx="609600" cy="609600"/>
          </a:xfrm>
          <a:prstGeom prst="rect">
            <a:avLst/>
          </a:prstGeom>
        </p:spPr>
      </p:pic>
      <p:sp>
        <p:nvSpPr>
          <p:cNvPr id="28" name="AutoShape 28"/>
          <p:cNvSpPr/>
          <p:nvPr/>
        </p:nvSpPr>
        <p:spPr>
          <a:xfrm>
            <a:off x="9334500" y="3048000"/>
            <a:ext cx="2095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991B1B"/>
                </a:solidFill>
                <a:latin typeface="Noto Sans SC"/>
                <a:ea typeface="Noto Sans SC"/>
                <a:cs typeface="Noto Sans SC"/>
                <a:sym typeface="Noto Sans SC"/>
              </a:rPr>
              <a:t>践行：真抓实干为要</a:t>
            </a:r>
            <a:endParaRPr lang="en-US" sz="1100"/>
          </a:p>
        </p:txBody>
      </p:sp>
      <p:cxnSp>
        <p:nvCxnSpPr>
          <p:cNvPr id="29" name="Connector 29"/>
          <p:cNvCxnSpPr/>
          <p:nvPr/>
        </p:nvCxnSpPr>
        <p:spPr>
          <a:xfrm rot="-20834">
            <a:off x="9334519" y="3803650"/>
            <a:ext cx="2095500" cy="12700"/>
          </a:xfrm>
          <a:prstGeom prst="straightConnector1">
            <a:avLst/>
          </a:prstGeom>
          <a:solidFill>
            <a:srgbClr val="DEE0E3">
              <a:alpha val="100000"/>
            </a:srgbClr>
          </a:solidFill>
          <a:ln w="12700" cap="flat" cmpd="sng">
            <a:solidFill>
              <a:srgbClr val="B91C1C">
                <a:alpha val="10000"/>
              </a:srgbClr>
            </a:solidFill>
            <a:prstDash val="dash"/>
            <a:round/>
            <a:headEnd type="none" w="med" len="med"/>
            <a:tailEnd type="none" w="med" len="med"/>
          </a:ln>
        </p:spPr>
      </p:cxnSp>
      <p:sp>
        <p:nvSpPr>
          <p:cNvPr id="30" name="AutoShape 30"/>
          <p:cNvSpPr/>
          <p:nvPr/>
        </p:nvSpPr>
        <p:spPr>
          <a:xfrm>
            <a:off x="9271000" y="4064000"/>
            <a:ext cx="2222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374151"/>
                </a:solidFill>
                <a:latin typeface="Noto Sans SC"/>
                <a:ea typeface="Noto Sans SC"/>
                <a:cs typeface="Noto Sans SC"/>
                <a:sym typeface="Noto Sans SC"/>
              </a:rPr>
              <a:t>“活着干、死了算”，这是对为民造福最生动的诠释。以生命赴使命，用行动践诺言，把毕生心血奉献给国家科技事业。</a:t>
            </a:r>
            <a:endParaRPr lang="en-US" sz="1100"/>
          </a:p>
        </p:txBody>
      </p:sp>
      <p:sp>
        <p:nvSpPr>
          <p:cNvPr id="31" name="AutoShape 31"/>
          <p:cNvSpPr/>
          <p:nvPr/>
        </p:nvSpPr>
        <p:spPr>
          <a:xfrm>
            <a:off x="508000" y="5588000"/>
            <a:ext cx="11176000" cy="889000"/>
          </a:xfrm>
          <a:prstGeom prst="roundRect">
            <a:avLst>
              <a:gd name="adj" fmla="val 0"/>
            </a:avLst>
          </a:prstGeom>
          <a:solidFill>
            <a:srgbClr val="B91C1C">
              <a:alpha val="5000"/>
            </a:srgbClr>
          </a:solidFill>
          <a:ln w="25400" cap="flat" cmpd="sng">
            <a:noFill/>
            <a:prstDash val="solid"/>
            <a:round/>
          </a:ln>
        </p:spPr>
        <p:txBody>
          <a:bodyPr vert="horz" wrap="square" lIns="63500" tIns="63500" rIns="63500" bIns="63500" rtlCol="0" anchor="ctr"/>
          <a:lstStyle/>
          <a:p>
            <a:pPr algn="ctr">
              <a:defRPr/>
            </a:pPr>
            <a:endParaRPr/>
          </a:p>
        </p:txBody>
      </p:sp>
      <p:sp>
        <p:nvSpPr>
          <p:cNvPr id="32" name="AutoShape 32"/>
          <p:cNvSpPr/>
          <p:nvPr/>
        </p:nvSpPr>
        <p:spPr>
          <a:xfrm>
            <a:off x="508000" y="5588000"/>
            <a:ext cx="76200" cy="8890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3" name="AutoShape 33"/>
          <p:cNvSpPr/>
          <p:nvPr/>
        </p:nvSpPr>
        <p:spPr>
          <a:xfrm>
            <a:off x="762000" y="5651500"/>
            <a:ext cx="10795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991B1B"/>
                </a:solidFill>
                <a:latin typeface="Noto Sans SC"/>
                <a:ea typeface="Noto Sans SC"/>
                <a:cs typeface="Noto Sans SC"/>
                <a:sym typeface="Noto Sans SC"/>
              </a:rPr>
              <a:t>核心启示：</a:t>
            </a:r>
            <a:r>
              <a:rPr lang="en-US" sz="1400" b="0" i="0" u="none" strike="noStrike">
                <a:solidFill>
                  <a:srgbClr val="374151"/>
                </a:solidFill>
                <a:latin typeface="Noto Sans SC"/>
                <a:ea typeface="Noto Sans SC"/>
                <a:cs typeface="Noto Sans SC"/>
                <a:sym typeface="Noto Sans SC"/>
              </a:rPr>
              <a:t>政绩不是“秀场”，而是“战场”。蒋新松的事迹告诉我们，衡量政绩的最终标准，在于是否为国家长远发展夯实了根基，是否为人民谋得了实实在在的福祉。</a:t>
            </a:r>
            <a:endParaRPr lang="en-US"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152400"/>
          </a:xfrm>
          <a:prstGeom prst="roundRect">
            <a:avLst>
              <a:gd name="adj" fmla="val 0"/>
            </a:avLst>
          </a:prstGeom>
          <a:solidFill>
            <a:srgbClr val="C0000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203200"/>
            <a:ext cx="12192000" cy="50800"/>
          </a:xfrm>
          <a:prstGeom prst="roundRect">
            <a:avLst>
              <a:gd name="adj" fmla="val 0"/>
            </a:avLst>
          </a:prstGeom>
          <a:solidFill>
            <a:srgbClr val="C00000">
              <a:alpha val="4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762000" y="2286000"/>
            <a:ext cx="76200" cy="3302000"/>
          </a:xfrm>
          <a:prstGeom prst="roundRect">
            <a:avLst>
              <a:gd name="adj" fmla="val 0"/>
            </a:avLst>
          </a:prstGeom>
          <a:solidFill>
            <a:srgbClr val="C0000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1016000" y="2159000"/>
            <a:ext cx="2794000" cy="20320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8000" b="1" i="0" u="none" strike="noStrike">
                <a:solidFill>
                  <a:srgbClr val="C00000"/>
                </a:solidFill>
                <a:latin typeface="Noto Sans SC"/>
                <a:ea typeface="Noto Sans SC"/>
                <a:cs typeface="Noto Sans SC"/>
                <a:sym typeface="Noto Sans SC"/>
              </a:rPr>
              <a:t>03</a:t>
            </a:r>
            <a:endParaRPr lang="en-US" sz="1100"/>
          </a:p>
        </p:txBody>
      </p:sp>
      <p:sp>
        <p:nvSpPr>
          <p:cNvPr id="6" name="AutoShape 6"/>
          <p:cNvSpPr/>
          <p:nvPr/>
        </p:nvSpPr>
        <p:spPr>
          <a:xfrm>
            <a:off x="1016000" y="4445000"/>
            <a:ext cx="2794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333333"/>
                </a:solidFill>
                <a:latin typeface="Noto Sans SC"/>
                <a:ea typeface="Noto Sans SC"/>
                <a:cs typeface="Noto Sans SC"/>
                <a:sym typeface="Noto Sans SC"/>
              </a:rPr>
              <a:t>第三部分</a:t>
            </a:r>
            <a:endParaRPr lang="en-US" sz="1100"/>
          </a:p>
          <a:p>
            <a:pPr marL="0" indent="0" algn="l">
              <a:lnSpc>
                <a:spcPct val="125000"/>
              </a:lnSpc>
            </a:pPr>
            <a:r>
              <a:rPr lang="en-US" sz="1400" b="0" i="0" u="none" strike="noStrike">
                <a:solidFill>
                  <a:srgbClr val="808080"/>
                </a:solidFill>
                <a:latin typeface="Noto Sans SC"/>
                <a:ea typeface="Noto Sans SC"/>
                <a:cs typeface="Noto Sans SC"/>
                <a:sym typeface="Noto Sans SC"/>
              </a:rPr>
              <a:t>PART THREE</a:t>
            </a:r>
          </a:p>
        </p:txBody>
      </p:sp>
      <p:cxnSp>
        <p:nvCxnSpPr>
          <p:cNvPr id="7" name="Connector 7"/>
          <p:cNvCxnSpPr/>
          <p:nvPr/>
        </p:nvCxnSpPr>
        <p:spPr>
          <a:xfrm rot="5386777">
            <a:off x="2921000" y="3676662"/>
            <a:ext cx="3302000" cy="12700"/>
          </a:xfrm>
          <a:prstGeom prst="straightConnector1">
            <a:avLst/>
          </a:prstGeom>
          <a:solidFill>
            <a:srgbClr val="DEE0E3">
              <a:alpha val="100000"/>
            </a:srgbClr>
          </a:solidFill>
          <a:ln w="12700" cap="flat" cmpd="sng">
            <a:solidFill>
              <a:srgbClr val="C00000">
                <a:alpha val="20000"/>
              </a:srgbClr>
            </a:solidFill>
            <a:prstDash val="dash"/>
            <a:round/>
            <a:headEnd type="none" w="med" len="med"/>
            <a:tailEnd type="none" w="med" len="med"/>
          </a:ln>
        </p:spPr>
      </p:cxnSp>
      <p:sp>
        <p:nvSpPr>
          <p:cNvPr id="8" name="AutoShape 8"/>
          <p:cNvSpPr/>
          <p:nvPr/>
        </p:nvSpPr>
        <p:spPr>
          <a:xfrm>
            <a:off x="5080000" y="2540000"/>
            <a:ext cx="685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C00000"/>
                </a:solidFill>
                <a:latin typeface="Noto Sans SC"/>
                <a:ea typeface="Noto Sans SC"/>
                <a:cs typeface="Noto Sans SC"/>
                <a:sym typeface="Noto Sans SC"/>
              </a:rPr>
              <a:t>二十二年铸“天眼” 把国家需要写进浩瀚星空</a:t>
            </a:r>
            <a:endParaRPr lang="en-US" sz="1100"/>
          </a:p>
        </p:txBody>
      </p:sp>
      <p:sp>
        <p:nvSpPr>
          <p:cNvPr id="9" name="AutoShape 9"/>
          <p:cNvSpPr/>
          <p:nvPr/>
        </p:nvSpPr>
        <p:spPr>
          <a:xfrm>
            <a:off x="5105400" y="3937000"/>
            <a:ext cx="1016000" cy="50800"/>
          </a:xfrm>
          <a:prstGeom prst="roundRect">
            <a:avLst>
              <a:gd name="adj" fmla="val 0"/>
            </a:avLst>
          </a:prstGeom>
          <a:solidFill>
            <a:srgbClr val="C0000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0" name="AutoShape 10"/>
          <p:cNvSpPr/>
          <p:nvPr/>
        </p:nvSpPr>
        <p:spPr>
          <a:xfrm>
            <a:off x="5080000" y="4318000"/>
            <a:ext cx="6858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2000" b="0" i="0" u="none" strike="noStrike">
                <a:solidFill>
                  <a:srgbClr val="555555"/>
                </a:solidFill>
                <a:latin typeface="Noto Sans SC"/>
                <a:ea typeface="Noto Sans SC"/>
                <a:cs typeface="Noto Sans SC"/>
                <a:sym typeface="Noto Sans SC"/>
              </a:rPr>
              <a:t>——从南仁东事迹看科学决策，以赤子之心践行科技报国的使命担当，诠释新时代科学家精神的深刻内涵。</a:t>
            </a:r>
            <a:endParaRPr lang="en-US" sz="1100"/>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68000" y="5588000"/>
            <a:ext cx="812800" cy="812800"/>
          </a:xfrm>
          <a:prstGeom prst="rect">
            <a:avLst/>
          </a:prstGeom>
        </p:spPr>
      </p:pic>
      <p:sp>
        <p:nvSpPr>
          <p:cNvPr id="12" name="AutoShape 12"/>
          <p:cNvSpPr/>
          <p:nvPr/>
        </p:nvSpPr>
        <p:spPr>
          <a:xfrm>
            <a:off x="9017000" y="5842000"/>
            <a:ext cx="1524000" cy="3810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1200" b="0" i="0" u="none" strike="noStrike">
                <a:solidFill>
                  <a:srgbClr val="C00000">
                    <a:alpha val="60000"/>
                  </a:srgbClr>
                </a:solidFill>
                <a:latin typeface="Noto Sans SC"/>
                <a:ea typeface="Noto Sans SC"/>
                <a:cs typeface="Noto Sans SC"/>
                <a:sym typeface="Noto Sans SC"/>
              </a:rPr>
              <a:t>仰望星空 · 脚踏实地</a:t>
            </a:r>
            <a:endParaRPr lang="en-US" sz="1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1524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228600"/>
            <a:ext cx="12192000" cy="50800"/>
          </a:xfrm>
          <a:prstGeom prst="roundRect">
            <a:avLst>
              <a:gd name="adj" fmla="val 0"/>
            </a:avLst>
          </a:prstGeom>
          <a:solidFill>
            <a:srgbClr val="B91C1C">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508000" y="635000"/>
            <a:ext cx="1143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B91C1C"/>
                </a:solidFill>
                <a:latin typeface="Noto Sans SC"/>
                <a:ea typeface="Noto Sans SC"/>
                <a:cs typeface="Noto Sans SC"/>
                <a:sym typeface="Noto Sans SC"/>
              </a:rPr>
              <a:t>南仁东：人民科学家</a:t>
            </a:r>
            <a:endParaRPr lang="en-US" sz="1100"/>
          </a:p>
        </p:txBody>
      </p:sp>
      <p:cxnSp>
        <p:nvCxnSpPr>
          <p:cNvPr id="5" name="Connector 5"/>
          <p:cNvCxnSpPr/>
          <p:nvPr/>
        </p:nvCxnSpPr>
        <p:spPr>
          <a:xfrm rot="-3906">
            <a:off x="508004" y="1517650"/>
            <a:ext cx="11176000" cy="12700"/>
          </a:xfrm>
          <a:prstGeom prst="straightConnector1">
            <a:avLst/>
          </a:prstGeom>
          <a:solidFill>
            <a:srgbClr val="DEE0E3">
              <a:alpha val="100000"/>
            </a:srgbClr>
          </a:solidFill>
          <a:ln w="12700" cap="flat" cmpd="sng">
            <a:solidFill>
              <a:srgbClr val="B91C1C">
                <a:alpha val="20000"/>
              </a:srgbClr>
            </a:solidFill>
            <a:prstDash val="solid"/>
            <a:round/>
            <a:headEnd type="none" w="med" len="med"/>
            <a:tailEnd type="none" w="med" len="med"/>
          </a:ln>
        </p:spPr>
      </p:cxnSp>
      <p:sp>
        <p:nvSpPr>
          <p:cNvPr id="6" name="AutoShape 6"/>
          <p:cNvSpPr/>
          <p:nvPr/>
        </p:nvSpPr>
        <p:spPr>
          <a:xfrm>
            <a:off x="508000" y="1905000"/>
            <a:ext cx="4064000" cy="4572000"/>
          </a:xfrm>
          <a:prstGeom prst="roundRect">
            <a:avLst>
              <a:gd name="adj" fmla="val 0"/>
            </a:avLst>
          </a:prstGeom>
          <a:solidFill>
            <a:srgbClr val="FEF2F2">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508000" y="1905000"/>
            <a:ext cx="76200" cy="45720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5500" y="2159000"/>
            <a:ext cx="812800" cy="812800"/>
          </a:xfrm>
          <a:prstGeom prst="rect">
            <a:avLst/>
          </a:prstGeom>
        </p:spPr>
      </p:pic>
      <p:sp>
        <p:nvSpPr>
          <p:cNvPr id="9" name="AutoShape 9"/>
          <p:cNvSpPr/>
          <p:nvPr/>
        </p:nvSpPr>
        <p:spPr>
          <a:xfrm>
            <a:off x="1905000" y="2222500"/>
            <a:ext cx="254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1F2937"/>
                </a:solidFill>
                <a:latin typeface="Noto Sans SC"/>
                <a:ea typeface="Noto Sans SC"/>
                <a:cs typeface="Noto Sans SC"/>
                <a:sym typeface="Noto Sans SC"/>
              </a:rPr>
              <a:t>毕生逐梦 心系苍穹</a:t>
            </a:r>
            <a:endParaRPr lang="en-US" sz="1100"/>
          </a:p>
        </p:txBody>
      </p:sp>
      <p:cxnSp>
        <p:nvCxnSpPr>
          <p:cNvPr id="10" name="Connector 10"/>
          <p:cNvCxnSpPr/>
          <p:nvPr/>
        </p:nvCxnSpPr>
        <p:spPr>
          <a:xfrm rot="-12500">
            <a:off x="825512" y="3168650"/>
            <a:ext cx="3492500" cy="12700"/>
          </a:xfrm>
          <a:prstGeom prst="straightConnector1">
            <a:avLst/>
          </a:prstGeom>
          <a:solidFill>
            <a:srgbClr val="DEE0E3">
              <a:alpha val="100000"/>
            </a:srgbClr>
          </a:solidFill>
          <a:ln w="12700" cap="flat" cmpd="sng">
            <a:solidFill>
              <a:srgbClr val="B91C1C">
                <a:alpha val="20000"/>
              </a:srgbClr>
            </a:solidFill>
            <a:prstDash val="dash"/>
            <a:round/>
            <a:headEnd type="none" w="med" len="med"/>
            <a:tailEnd type="none" w="med" len="med"/>
          </a:ln>
        </p:spPr>
      </p:cxnSp>
      <p:sp>
        <p:nvSpPr>
          <p:cNvPr id="11" name="AutoShape 11"/>
          <p:cNvSpPr/>
          <p:nvPr/>
        </p:nvSpPr>
        <p:spPr>
          <a:xfrm>
            <a:off x="762000" y="3429000"/>
            <a:ext cx="36195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374151"/>
                </a:solidFill>
                <a:latin typeface="Noto Sans SC"/>
                <a:ea typeface="Noto Sans SC"/>
                <a:cs typeface="Noto Sans SC"/>
                <a:sym typeface="Noto Sans SC"/>
              </a:rPr>
              <a:t>南仁东（1945-2017），吉林辽源人，著名天文学家，曾任中国科学院北京天文台副台长。他是500米口径球面射电望远镜（FAST，“中国天眼”）工程首席科学家兼总工程师，将一生都奉献给了中国的天文事业，为推动中国深空探测能力的提升作出了开创性贡献。</a:t>
            </a:r>
            <a:endParaRPr lang="en-US" sz="1100"/>
          </a:p>
        </p:txBody>
      </p:sp>
      <p:sp>
        <p:nvSpPr>
          <p:cNvPr id="12" name="AutoShape 12"/>
          <p:cNvSpPr/>
          <p:nvPr/>
        </p:nvSpPr>
        <p:spPr>
          <a:xfrm>
            <a:off x="762000" y="5524500"/>
            <a:ext cx="3619500" cy="762000"/>
          </a:xfrm>
          <a:prstGeom prst="roundRect">
            <a:avLst>
              <a:gd name="adj" fmla="val 0"/>
            </a:avLst>
          </a:prstGeom>
          <a:solidFill>
            <a:srgbClr val="B91C1C">
              <a:alpha val="8000"/>
            </a:srgbClr>
          </a:solidFill>
          <a:ln w="25400" cap="flat" cmpd="sng">
            <a:noFill/>
            <a:prstDash val="solid"/>
            <a:round/>
          </a:ln>
        </p:spPr>
        <p:txBody>
          <a:bodyPr vert="horz" wrap="square" lIns="63500" tIns="63500" rIns="63500" bIns="63500" rtlCol="0" anchor="ctr"/>
          <a:lstStyle/>
          <a:p>
            <a:pPr algn="ctr">
              <a:defRPr/>
            </a:pPr>
            <a:endParaRPr/>
          </a:p>
        </p:txBody>
      </p:sp>
      <p:sp>
        <p:nvSpPr>
          <p:cNvPr id="13" name="AutoShape 13"/>
          <p:cNvSpPr/>
          <p:nvPr/>
        </p:nvSpPr>
        <p:spPr>
          <a:xfrm>
            <a:off x="863600" y="5613400"/>
            <a:ext cx="3429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B91C1C"/>
                </a:solidFill>
                <a:latin typeface="Noto Sans SC"/>
                <a:ea typeface="Noto Sans SC"/>
                <a:cs typeface="Noto Sans SC"/>
                <a:sym typeface="Noto Sans SC"/>
              </a:rPr>
              <a:t>荣誉称号：</a:t>
            </a:r>
            <a:r>
              <a:rPr lang="en-US" sz="1300" b="0" i="0" u="none" strike="noStrike">
                <a:solidFill>
                  <a:srgbClr val="4B5563"/>
                </a:solidFill>
                <a:latin typeface="Noto Sans SC"/>
                <a:ea typeface="Noto Sans SC"/>
                <a:cs typeface="Noto Sans SC"/>
                <a:sym typeface="Noto Sans SC"/>
              </a:rPr>
              <a:t>被追授“时代楷模”“改革先锋”称号，荣获“人民科学家”国家荣誉称号。</a:t>
            </a:r>
            <a:endParaRPr lang="en-US" sz="1100"/>
          </a:p>
        </p:txBody>
      </p:sp>
      <p:cxnSp>
        <p:nvCxnSpPr>
          <p:cNvPr id="14" name="Connector 14"/>
          <p:cNvCxnSpPr/>
          <p:nvPr/>
        </p:nvCxnSpPr>
        <p:spPr>
          <a:xfrm rot="5389889">
            <a:off x="2921000" y="4184659"/>
            <a:ext cx="4318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5" name="AutoShape 15"/>
          <p:cNvSpPr/>
          <p:nvPr/>
        </p:nvSpPr>
        <p:spPr>
          <a:xfrm>
            <a:off x="5334000" y="1905000"/>
            <a:ext cx="3238500" cy="2095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p>
        </p:txBody>
      </p:sp>
      <p:sp>
        <p:nvSpPr>
          <p:cNvPr id="16" name="AutoShape 16"/>
          <p:cNvSpPr/>
          <p:nvPr/>
        </p:nvSpPr>
        <p:spPr>
          <a:xfrm>
            <a:off x="5334000" y="1905000"/>
            <a:ext cx="3238500" cy="508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24500" y="2159000"/>
            <a:ext cx="406400" cy="406400"/>
          </a:xfrm>
          <a:prstGeom prst="rect">
            <a:avLst/>
          </a:prstGeom>
        </p:spPr>
      </p:pic>
      <p:sp>
        <p:nvSpPr>
          <p:cNvPr id="18" name="AutoShape 18"/>
          <p:cNvSpPr/>
          <p:nvPr/>
        </p:nvSpPr>
        <p:spPr>
          <a:xfrm>
            <a:off x="6032500" y="2159000"/>
            <a:ext cx="241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放弃优越 毅然归国</a:t>
            </a:r>
            <a:endParaRPr lang="en-US" sz="1100"/>
          </a:p>
        </p:txBody>
      </p:sp>
      <p:cxnSp>
        <p:nvCxnSpPr>
          <p:cNvPr id="19" name="Connector 19"/>
          <p:cNvCxnSpPr/>
          <p:nvPr/>
        </p:nvCxnSpPr>
        <p:spPr>
          <a:xfrm rot="-15278">
            <a:off x="5524514" y="2724150"/>
            <a:ext cx="28575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20" name="AutoShape 20"/>
          <p:cNvSpPr/>
          <p:nvPr/>
        </p:nvSpPr>
        <p:spPr>
          <a:xfrm>
            <a:off x="5524500" y="2857500"/>
            <a:ext cx="2921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B5563"/>
                </a:solidFill>
                <a:latin typeface="Noto Sans SC"/>
                <a:ea typeface="Noto Sans SC"/>
                <a:cs typeface="Noto Sans SC"/>
                <a:sym typeface="Noto Sans SC"/>
              </a:rPr>
              <a:t>在日本拥有优越的科研条件和生活待遇时，南仁东毅然选择回国。他心系祖国天文事业的发展，决心推动中国独立自主建设大射电望远镜，开启了逐梦之旅。</a:t>
            </a:r>
            <a:endParaRPr lang="en-US" sz="1100"/>
          </a:p>
        </p:txBody>
      </p:sp>
      <p:sp>
        <p:nvSpPr>
          <p:cNvPr id="21" name="AutoShape 21"/>
          <p:cNvSpPr/>
          <p:nvPr/>
        </p:nvSpPr>
        <p:spPr>
          <a:xfrm>
            <a:off x="8763000" y="1905000"/>
            <a:ext cx="3238500" cy="2095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p>
        </p:txBody>
      </p:sp>
      <p:sp>
        <p:nvSpPr>
          <p:cNvPr id="22" name="AutoShape 22"/>
          <p:cNvSpPr/>
          <p:nvPr/>
        </p:nvSpPr>
        <p:spPr>
          <a:xfrm>
            <a:off x="8763000" y="1905000"/>
            <a:ext cx="3238500" cy="508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3" name="Picture 2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953500" y="2159000"/>
            <a:ext cx="406400" cy="406400"/>
          </a:xfrm>
          <a:prstGeom prst="rect">
            <a:avLst/>
          </a:prstGeom>
        </p:spPr>
      </p:pic>
      <p:sp>
        <p:nvSpPr>
          <p:cNvPr id="24" name="AutoShape 24"/>
          <p:cNvSpPr/>
          <p:nvPr/>
        </p:nvSpPr>
        <p:spPr>
          <a:xfrm>
            <a:off x="9461500" y="2159000"/>
            <a:ext cx="241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十四载奔走 终成立项</a:t>
            </a:r>
            <a:endParaRPr lang="en-US" sz="1100"/>
          </a:p>
        </p:txBody>
      </p:sp>
      <p:cxnSp>
        <p:nvCxnSpPr>
          <p:cNvPr id="25" name="Connector 25"/>
          <p:cNvCxnSpPr/>
          <p:nvPr/>
        </p:nvCxnSpPr>
        <p:spPr>
          <a:xfrm rot="-15278">
            <a:off x="8953514" y="2724150"/>
            <a:ext cx="28575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26" name="AutoShape 26"/>
          <p:cNvSpPr/>
          <p:nvPr/>
        </p:nvSpPr>
        <p:spPr>
          <a:xfrm>
            <a:off x="8953500" y="2857500"/>
            <a:ext cx="2921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B5563"/>
                </a:solidFill>
                <a:latin typeface="Noto Sans SC"/>
                <a:ea typeface="Noto Sans SC"/>
                <a:cs typeface="Noto Sans SC"/>
                <a:sym typeface="Noto Sans SC"/>
              </a:rPr>
              <a:t>从1994年提出构想，到2007年FAST正式立项，南仁东历时14年，在国际国内多方奔走呼吁，撰写论证报告，克服重重困难，让“中国天眼”的蓝图从设想走向现实。</a:t>
            </a:r>
            <a:endParaRPr lang="en-US" sz="1100"/>
          </a:p>
        </p:txBody>
      </p:sp>
      <p:sp>
        <p:nvSpPr>
          <p:cNvPr id="27" name="AutoShape 27"/>
          <p:cNvSpPr/>
          <p:nvPr/>
        </p:nvSpPr>
        <p:spPr>
          <a:xfrm>
            <a:off x="5334000" y="4254500"/>
            <a:ext cx="3238500" cy="2095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p>
        </p:txBody>
      </p:sp>
      <p:sp>
        <p:nvSpPr>
          <p:cNvPr id="28" name="AutoShape 28"/>
          <p:cNvSpPr/>
          <p:nvPr/>
        </p:nvSpPr>
        <p:spPr>
          <a:xfrm>
            <a:off x="5334000" y="4254500"/>
            <a:ext cx="3238500" cy="508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9" name="Picture 2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524500" y="4508500"/>
            <a:ext cx="406400" cy="406400"/>
          </a:xfrm>
          <a:prstGeom prst="rect">
            <a:avLst/>
          </a:prstGeom>
        </p:spPr>
      </p:pic>
      <p:sp>
        <p:nvSpPr>
          <p:cNvPr id="30" name="AutoShape 30"/>
          <p:cNvSpPr/>
          <p:nvPr/>
        </p:nvSpPr>
        <p:spPr>
          <a:xfrm>
            <a:off x="6032500" y="4508500"/>
            <a:ext cx="241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踏遍黔山 选址窝凼</a:t>
            </a:r>
            <a:endParaRPr lang="en-US" sz="1100"/>
          </a:p>
        </p:txBody>
      </p:sp>
      <p:cxnSp>
        <p:nvCxnSpPr>
          <p:cNvPr id="31" name="Connector 31"/>
          <p:cNvCxnSpPr/>
          <p:nvPr/>
        </p:nvCxnSpPr>
        <p:spPr>
          <a:xfrm rot="-15278">
            <a:off x="5524514" y="5073650"/>
            <a:ext cx="28575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32" name="AutoShape 32"/>
          <p:cNvSpPr/>
          <p:nvPr/>
        </p:nvSpPr>
        <p:spPr>
          <a:xfrm>
            <a:off x="5524500" y="5207000"/>
            <a:ext cx="2921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B5563"/>
                </a:solidFill>
                <a:latin typeface="Noto Sans SC"/>
                <a:ea typeface="Noto Sans SC"/>
                <a:cs typeface="Noto Sans SC"/>
                <a:sym typeface="Noto Sans SC"/>
              </a:rPr>
              <a:t>为寻找最适合的台址，南仁东带领团队翻山越岭，足迹遍布贵州喀斯特山区的上百个洼地。最终选定平塘县大窝凼，这里天然的喀斯特地貌为望远镜建设提供了绝佳的地理条件。</a:t>
            </a:r>
            <a:endParaRPr lang="en-US" sz="1100"/>
          </a:p>
        </p:txBody>
      </p:sp>
      <p:sp>
        <p:nvSpPr>
          <p:cNvPr id="33" name="AutoShape 33"/>
          <p:cNvSpPr/>
          <p:nvPr/>
        </p:nvSpPr>
        <p:spPr>
          <a:xfrm>
            <a:off x="8763000" y="4254500"/>
            <a:ext cx="3238500" cy="2095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p>
        </p:txBody>
      </p:sp>
      <p:sp>
        <p:nvSpPr>
          <p:cNvPr id="34" name="AutoShape 34"/>
          <p:cNvSpPr/>
          <p:nvPr/>
        </p:nvSpPr>
        <p:spPr>
          <a:xfrm>
            <a:off x="8763000" y="4254500"/>
            <a:ext cx="3238500" cy="508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35" name="Picture 3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953500" y="4508500"/>
            <a:ext cx="406400" cy="406400"/>
          </a:xfrm>
          <a:prstGeom prst="rect">
            <a:avLst/>
          </a:prstGeom>
        </p:spPr>
      </p:pic>
      <p:sp>
        <p:nvSpPr>
          <p:cNvPr id="36" name="AutoShape 36"/>
          <p:cNvSpPr/>
          <p:nvPr/>
        </p:nvSpPr>
        <p:spPr>
          <a:xfrm>
            <a:off x="9461500" y="4508500"/>
            <a:ext cx="2413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廿二春秋 托举天眼</a:t>
            </a:r>
            <a:endParaRPr lang="en-US" sz="1100"/>
          </a:p>
        </p:txBody>
      </p:sp>
      <p:cxnSp>
        <p:nvCxnSpPr>
          <p:cNvPr id="37" name="Connector 37"/>
          <p:cNvCxnSpPr/>
          <p:nvPr/>
        </p:nvCxnSpPr>
        <p:spPr>
          <a:xfrm rot="-15278">
            <a:off x="8953514" y="5073650"/>
            <a:ext cx="28575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38" name="AutoShape 38"/>
          <p:cNvSpPr/>
          <p:nvPr/>
        </p:nvSpPr>
        <p:spPr>
          <a:xfrm>
            <a:off x="8953500" y="5207000"/>
            <a:ext cx="2921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B5563"/>
                </a:solidFill>
                <a:latin typeface="Noto Sans SC"/>
                <a:ea typeface="Noto Sans SC"/>
                <a:cs typeface="Noto Sans SC"/>
                <a:sym typeface="Noto Sans SC"/>
              </a:rPr>
              <a:t>从构思到建成，南仁东坚守了22年。他事必躬亲，攻克无数技术难关，直至生命最后一刻仍心系工程进展。他用毕生心血铸就了国之重器，让中国在射电天文领域走在世界前列。</a:t>
            </a:r>
            <a:endParaRPr lang="en-US" sz="1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1524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228600"/>
            <a:ext cx="12192000" cy="50800"/>
          </a:xfrm>
          <a:prstGeom prst="roundRect">
            <a:avLst>
              <a:gd name="adj" fmla="val 0"/>
            </a:avLst>
          </a:prstGeom>
          <a:solidFill>
            <a:srgbClr val="B91C1C">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508000" y="635000"/>
            <a:ext cx="1117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B91C1C"/>
                </a:solidFill>
                <a:latin typeface="Noto Sans SC"/>
                <a:ea typeface="Noto Sans SC"/>
                <a:cs typeface="Noto Sans SC"/>
                <a:sym typeface="Noto Sans SC"/>
              </a:rPr>
              <a:t>以科学视野谋划国家大事</a:t>
            </a:r>
            <a:endParaRPr lang="en-US" sz="1100"/>
          </a:p>
        </p:txBody>
      </p:sp>
      <p:cxnSp>
        <p:nvCxnSpPr>
          <p:cNvPr id="5" name="Connector 5"/>
          <p:cNvCxnSpPr/>
          <p:nvPr/>
        </p:nvCxnSpPr>
        <p:spPr>
          <a:xfrm rot="-3906">
            <a:off x="508004" y="1517650"/>
            <a:ext cx="11176000" cy="12700"/>
          </a:xfrm>
          <a:prstGeom prst="line">
            <a:avLst/>
          </a:prstGeom>
          <a:solidFill>
            <a:srgbClr val="DEE0E3">
              <a:alpha val="100000"/>
            </a:srgbClr>
          </a:solidFill>
          <a:ln w="12700" cap="flat" cmpd="sng">
            <a:solidFill>
              <a:srgbClr val="B91C1C">
                <a:alpha val="20000"/>
              </a:srgbClr>
            </a:solidFill>
            <a:prstDash val="solid"/>
            <a:round/>
            <a:headEnd type="none" w="med" len="med"/>
            <a:tailEnd type="none" w="med" len="med"/>
          </a:ln>
        </p:spPr>
      </p:cxnSp>
      <p:sp>
        <p:nvSpPr>
          <p:cNvPr id="6" name="AutoShape 6"/>
          <p:cNvSpPr/>
          <p:nvPr/>
        </p:nvSpPr>
        <p:spPr>
          <a:xfrm>
            <a:off x="508000" y="2032000"/>
            <a:ext cx="3556000" cy="3302000"/>
          </a:xfrm>
          <a:prstGeom prst="roundRect">
            <a:avLst>
              <a:gd name="adj" fmla="val 0"/>
            </a:avLst>
          </a:prstGeom>
          <a:solidFill>
            <a:srgbClr val="FEF2F2">
              <a:alpha val="100000"/>
            </a:srgbClr>
          </a:solidFill>
          <a:ln w="12700" cap="flat" cmpd="sng">
            <a:solidFill>
              <a:srgbClr val="B91C1C">
                <a:alpha val="10000"/>
              </a:srgbClr>
            </a:solid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508000" y="2032000"/>
            <a:ext cx="3556000" cy="762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2000" y="2349500"/>
            <a:ext cx="457200" cy="457200"/>
          </a:xfrm>
          <a:prstGeom prst="rect">
            <a:avLst/>
          </a:prstGeom>
        </p:spPr>
      </p:pic>
      <p:sp>
        <p:nvSpPr>
          <p:cNvPr id="9" name="AutoShape 9"/>
          <p:cNvSpPr/>
          <p:nvPr/>
        </p:nvSpPr>
        <p:spPr>
          <a:xfrm>
            <a:off x="1397000" y="23114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991B1B"/>
                </a:solidFill>
                <a:latin typeface="Noto Sans SC"/>
                <a:ea typeface="Noto Sans SC"/>
                <a:cs typeface="Noto Sans SC"/>
                <a:sym typeface="Noto Sans SC"/>
              </a:rPr>
              <a:t>京都缘起：科学的呐喊</a:t>
            </a:r>
            <a:endParaRPr lang="en-US" sz="1100"/>
          </a:p>
        </p:txBody>
      </p:sp>
      <p:cxnSp>
        <p:nvCxnSpPr>
          <p:cNvPr id="10" name="Connector 10"/>
          <p:cNvCxnSpPr/>
          <p:nvPr/>
        </p:nvCxnSpPr>
        <p:spPr>
          <a:xfrm rot="-14323">
            <a:off x="762013" y="3041650"/>
            <a:ext cx="3048000" cy="12700"/>
          </a:xfrm>
          <a:prstGeom prst="line">
            <a:avLst/>
          </a:prstGeom>
          <a:solidFill>
            <a:srgbClr val="DEE0E3">
              <a:alpha val="100000"/>
            </a:srgbClr>
          </a:solidFill>
          <a:ln w="12700" cap="flat" cmpd="sng">
            <a:solidFill>
              <a:srgbClr val="B91C1C">
                <a:alpha val="10000"/>
              </a:srgbClr>
            </a:solidFill>
            <a:prstDash val="dash"/>
            <a:round/>
            <a:headEnd type="none" w="med" len="med"/>
            <a:tailEnd type="none" w="med" len="med"/>
          </a:ln>
        </p:spPr>
      </p:cxnSp>
      <p:sp>
        <p:nvSpPr>
          <p:cNvPr id="11" name="AutoShape 11"/>
          <p:cNvSpPr/>
          <p:nvPr/>
        </p:nvSpPr>
        <p:spPr>
          <a:xfrm>
            <a:off x="762000" y="3238500"/>
            <a:ext cx="304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374151"/>
                </a:solidFill>
                <a:latin typeface="Noto Sans SC"/>
                <a:ea typeface="Noto Sans SC"/>
                <a:cs typeface="Noto Sans SC"/>
                <a:sym typeface="Noto Sans SC"/>
              </a:rPr>
              <a:t>1993年国际无线电科学联盟大会上，面对多国科学家的建镜设想，南仁东斩钉截铁地说：“咱们也建一个大望远镜吧！”这并非一时兴起，而是他站在国家科技发展的高度，对中国天文未来的清醒判断与责任担当。</a:t>
            </a:r>
            <a:endParaRPr lang="en-US" sz="1100"/>
          </a:p>
        </p:txBody>
      </p:sp>
      <p:sp>
        <p:nvSpPr>
          <p:cNvPr id="12" name="AutoShape 12"/>
          <p:cNvSpPr/>
          <p:nvPr/>
        </p:nvSpPr>
        <p:spPr>
          <a:xfrm>
            <a:off x="4318000" y="2032000"/>
            <a:ext cx="3556000" cy="3302000"/>
          </a:xfrm>
          <a:prstGeom prst="roundRect">
            <a:avLst>
              <a:gd name="adj" fmla="val 0"/>
            </a:avLst>
          </a:prstGeom>
          <a:solidFill>
            <a:srgbClr val="FEF2F2">
              <a:alpha val="100000"/>
            </a:srgbClr>
          </a:solidFill>
          <a:ln w="12700" cap="flat" cmpd="sng">
            <a:solidFill>
              <a:srgbClr val="B91C1C">
                <a:alpha val="10000"/>
              </a:srgbClr>
            </a:solidFill>
            <a:prstDash val="solid"/>
            <a:round/>
          </a:ln>
        </p:spPr>
        <p:txBody>
          <a:bodyPr vert="horz" wrap="square" lIns="63500" tIns="63500" rIns="63500" bIns="63500" rtlCol="0" anchor="ctr"/>
          <a:lstStyle/>
          <a:p>
            <a:pPr algn="ctr">
              <a:defRPr/>
            </a:pPr>
            <a:endParaRPr/>
          </a:p>
        </p:txBody>
      </p:sp>
      <p:sp>
        <p:nvSpPr>
          <p:cNvPr id="13" name="AutoShape 13"/>
          <p:cNvSpPr/>
          <p:nvPr/>
        </p:nvSpPr>
        <p:spPr>
          <a:xfrm>
            <a:off x="4318000" y="2032000"/>
            <a:ext cx="3556000" cy="76200"/>
          </a:xfrm>
          <a:prstGeom prst="roundRect">
            <a:avLst>
              <a:gd name="adj" fmla="val 0"/>
            </a:avLst>
          </a:prstGeom>
          <a:solidFill>
            <a:srgbClr val="B91C1C">
              <a:alpha val="8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72000" y="2349500"/>
            <a:ext cx="457200" cy="457200"/>
          </a:xfrm>
          <a:prstGeom prst="rect">
            <a:avLst/>
          </a:prstGeom>
        </p:spPr>
      </p:pic>
      <p:sp>
        <p:nvSpPr>
          <p:cNvPr id="15" name="AutoShape 15"/>
          <p:cNvSpPr/>
          <p:nvPr/>
        </p:nvSpPr>
        <p:spPr>
          <a:xfrm>
            <a:off x="5207000" y="23114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991B1B"/>
                </a:solidFill>
                <a:latin typeface="Noto Sans SC"/>
                <a:ea typeface="Noto Sans SC"/>
                <a:cs typeface="Noto Sans SC"/>
                <a:sym typeface="Noto Sans SC"/>
              </a:rPr>
              <a:t>万里踏勘：十四年的坚守</a:t>
            </a:r>
            <a:endParaRPr lang="en-US" sz="1100"/>
          </a:p>
        </p:txBody>
      </p:sp>
      <p:cxnSp>
        <p:nvCxnSpPr>
          <p:cNvPr id="16" name="Connector 16"/>
          <p:cNvCxnSpPr/>
          <p:nvPr/>
        </p:nvCxnSpPr>
        <p:spPr>
          <a:xfrm rot="-14323">
            <a:off x="4572013" y="3041650"/>
            <a:ext cx="3048000" cy="12700"/>
          </a:xfrm>
          <a:prstGeom prst="line">
            <a:avLst/>
          </a:prstGeom>
          <a:solidFill>
            <a:srgbClr val="DEE0E3">
              <a:alpha val="100000"/>
            </a:srgbClr>
          </a:solidFill>
          <a:ln w="12700" cap="flat" cmpd="sng">
            <a:solidFill>
              <a:srgbClr val="B91C1C">
                <a:alpha val="10000"/>
              </a:srgbClr>
            </a:solidFill>
            <a:prstDash val="dash"/>
            <a:round/>
            <a:headEnd type="none" w="med" len="med"/>
            <a:tailEnd type="none" w="med" len="med"/>
          </a:ln>
        </p:spPr>
      </p:cxnSp>
      <p:sp>
        <p:nvSpPr>
          <p:cNvPr id="17" name="AutoShape 17"/>
          <p:cNvSpPr/>
          <p:nvPr/>
        </p:nvSpPr>
        <p:spPr>
          <a:xfrm>
            <a:off x="4572000" y="3238500"/>
            <a:ext cx="304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374151"/>
                </a:solidFill>
                <a:latin typeface="Noto Sans SC"/>
                <a:ea typeface="Noto Sans SC"/>
                <a:cs typeface="Noto Sans SC"/>
                <a:sym typeface="Noto Sans SC"/>
              </a:rPr>
              <a:t>从1994年牵头形成建议书到2007年FAST正式立项，他奋斗了14年。为寻最佳台址，他带领团队筛选三千多个洼地，踏勘一百多个候选点，踏遍贵州大山里的上百个窝凼，用双脚丈量出中国天眼的“灵魂坐标”。</a:t>
            </a:r>
            <a:endParaRPr lang="en-US" sz="1100"/>
          </a:p>
        </p:txBody>
      </p:sp>
      <p:sp>
        <p:nvSpPr>
          <p:cNvPr id="18" name="AutoShape 18"/>
          <p:cNvSpPr/>
          <p:nvPr/>
        </p:nvSpPr>
        <p:spPr>
          <a:xfrm>
            <a:off x="8128000" y="2032000"/>
            <a:ext cx="3556000" cy="3302000"/>
          </a:xfrm>
          <a:prstGeom prst="roundRect">
            <a:avLst>
              <a:gd name="adj" fmla="val 0"/>
            </a:avLst>
          </a:prstGeom>
          <a:solidFill>
            <a:srgbClr val="FEF2F2">
              <a:alpha val="100000"/>
            </a:srgbClr>
          </a:solidFill>
          <a:ln w="12700" cap="flat" cmpd="sng">
            <a:solidFill>
              <a:srgbClr val="B91C1C">
                <a:alpha val="10000"/>
              </a:srgbClr>
            </a:solidFill>
            <a:prstDash val="solid"/>
            <a:round/>
          </a:ln>
        </p:spPr>
        <p:txBody>
          <a:bodyPr vert="horz" wrap="square" lIns="63500" tIns="63500" rIns="63500" bIns="63500" rtlCol="0" anchor="ctr"/>
          <a:lstStyle/>
          <a:p>
            <a:pPr algn="ctr">
              <a:defRPr/>
            </a:pPr>
            <a:endParaRPr/>
          </a:p>
        </p:txBody>
      </p:sp>
      <p:sp>
        <p:nvSpPr>
          <p:cNvPr id="19" name="AutoShape 19"/>
          <p:cNvSpPr/>
          <p:nvPr/>
        </p:nvSpPr>
        <p:spPr>
          <a:xfrm>
            <a:off x="8128000" y="2032000"/>
            <a:ext cx="3556000" cy="76200"/>
          </a:xfrm>
          <a:prstGeom prst="roundRect">
            <a:avLst>
              <a:gd name="adj" fmla="val 0"/>
            </a:avLst>
          </a:prstGeom>
          <a:solidFill>
            <a:srgbClr val="B91C1C">
              <a:alpha val="6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0" name="Picture 2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2000" y="2349500"/>
            <a:ext cx="457200" cy="457200"/>
          </a:xfrm>
          <a:prstGeom prst="rect">
            <a:avLst/>
          </a:prstGeom>
        </p:spPr>
      </p:pic>
      <p:sp>
        <p:nvSpPr>
          <p:cNvPr id="21" name="AutoShape 21"/>
          <p:cNvSpPr/>
          <p:nvPr/>
        </p:nvSpPr>
        <p:spPr>
          <a:xfrm>
            <a:off x="9017000" y="23114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991B1B"/>
                </a:solidFill>
                <a:latin typeface="Noto Sans SC"/>
                <a:ea typeface="Noto Sans SC"/>
                <a:cs typeface="Noto Sans SC"/>
                <a:sym typeface="Noto Sans SC"/>
              </a:rPr>
              <a:t>工地为家：攻坚克难的先锋</a:t>
            </a:r>
            <a:endParaRPr lang="en-US" sz="1100"/>
          </a:p>
        </p:txBody>
      </p:sp>
      <p:cxnSp>
        <p:nvCxnSpPr>
          <p:cNvPr id="22" name="Connector 22"/>
          <p:cNvCxnSpPr/>
          <p:nvPr/>
        </p:nvCxnSpPr>
        <p:spPr>
          <a:xfrm rot="-14323">
            <a:off x="8382013" y="3041650"/>
            <a:ext cx="3048000" cy="12700"/>
          </a:xfrm>
          <a:prstGeom prst="line">
            <a:avLst/>
          </a:prstGeom>
          <a:solidFill>
            <a:srgbClr val="DEE0E3">
              <a:alpha val="100000"/>
            </a:srgbClr>
          </a:solidFill>
          <a:ln w="12700" cap="flat" cmpd="sng">
            <a:solidFill>
              <a:srgbClr val="B91C1C">
                <a:alpha val="10000"/>
              </a:srgbClr>
            </a:solidFill>
            <a:prstDash val="dash"/>
            <a:round/>
            <a:headEnd type="none" w="med" len="med"/>
            <a:tailEnd type="none" w="med" len="med"/>
          </a:ln>
        </p:spPr>
      </p:cxnSp>
      <p:sp>
        <p:nvSpPr>
          <p:cNvPr id="23" name="AutoShape 23"/>
          <p:cNvSpPr/>
          <p:nvPr/>
        </p:nvSpPr>
        <p:spPr>
          <a:xfrm>
            <a:off x="8382000" y="3238500"/>
            <a:ext cx="304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374151"/>
                </a:solidFill>
                <a:latin typeface="Noto Sans SC"/>
                <a:ea typeface="Noto Sans SC"/>
                <a:cs typeface="Noto Sans SC"/>
                <a:sym typeface="Noto Sans SC"/>
              </a:rPr>
              <a:t>立项后，他长期扎根施工现场，看图纸、查节点、爬钢架、盯试验，不顾身体病痛，身先士卒解决工程难题。他用科学家的严谨和工程师的执着，将蓝图一步步变为现实，诠释了科技工作者的初心与使命。</a:t>
            </a:r>
            <a:endParaRPr lang="en-US" sz="1100"/>
          </a:p>
        </p:txBody>
      </p:sp>
      <p:sp>
        <p:nvSpPr>
          <p:cNvPr id="24" name="AutoShape 24"/>
          <p:cNvSpPr/>
          <p:nvPr/>
        </p:nvSpPr>
        <p:spPr>
          <a:xfrm>
            <a:off x="508000" y="5651500"/>
            <a:ext cx="7366000" cy="889000"/>
          </a:xfrm>
          <a:prstGeom prst="roundRect">
            <a:avLst>
              <a:gd name="adj" fmla="val 0"/>
            </a:avLst>
          </a:prstGeom>
          <a:solidFill>
            <a:srgbClr val="B91C1C">
              <a:alpha val="5000"/>
            </a:srgbClr>
          </a:solidFill>
          <a:ln w="25400" cap="flat" cmpd="sng">
            <a:noFill/>
            <a:prstDash val="solid"/>
            <a:round/>
          </a:ln>
        </p:spPr>
        <p:txBody>
          <a:bodyPr vert="horz" wrap="square" lIns="63500" tIns="63500" rIns="63500" bIns="63500" rtlCol="0" anchor="ctr"/>
          <a:lstStyle/>
          <a:p>
            <a:pPr algn="ctr">
              <a:defRPr/>
            </a:pPr>
            <a:endParaRPr/>
          </a:p>
        </p:txBody>
      </p:sp>
      <p:sp>
        <p:nvSpPr>
          <p:cNvPr id="25" name="AutoShape 25"/>
          <p:cNvSpPr/>
          <p:nvPr/>
        </p:nvSpPr>
        <p:spPr>
          <a:xfrm>
            <a:off x="762000" y="5778500"/>
            <a:ext cx="685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991B1B"/>
                </a:solidFill>
                <a:latin typeface="Noto Sans SC"/>
                <a:ea typeface="Noto Sans SC"/>
                <a:cs typeface="Noto Sans SC"/>
                <a:sym typeface="Noto Sans SC"/>
              </a:rPr>
              <a:t>“中国天眼”之父的启示：</a:t>
            </a:r>
            <a:r>
              <a:rPr lang="en-US" sz="1400" b="0" i="0" u="none" strike="noStrike">
                <a:solidFill>
                  <a:srgbClr val="4B5563"/>
                </a:solidFill>
                <a:latin typeface="Noto Sans SC"/>
                <a:ea typeface="Noto Sans SC"/>
                <a:cs typeface="Noto Sans SC"/>
                <a:sym typeface="Noto Sans SC"/>
              </a:rPr>
              <a:t>南仁东以赤子之心报效祖国，以科学视野谋划未来，用一生的坚守，为中国天文事业留下了一座不朽的丰碑。</a:t>
            </a:r>
            <a:endParaRPr lang="en-US" sz="1100"/>
          </a:p>
        </p:txBody>
      </p:sp>
      <p:sp>
        <p:nvSpPr>
          <p:cNvPr id="26" name="AutoShape 26"/>
          <p:cNvSpPr/>
          <p:nvPr/>
        </p:nvSpPr>
        <p:spPr>
          <a:xfrm>
            <a:off x="8128000" y="5651500"/>
            <a:ext cx="3556000" cy="889000"/>
          </a:xfrm>
          <a:prstGeom prst="roundRect">
            <a:avLst>
              <a:gd name="adj" fmla="val 0"/>
            </a:avLst>
          </a:prstGeom>
          <a:solidFill>
            <a:srgbClr val="B91C1C">
              <a:alpha val="1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7" name="Picture 2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82000" y="5842000"/>
            <a:ext cx="508000" cy="508000"/>
          </a:xfrm>
          <a:prstGeom prst="rect">
            <a:avLst/>
          </a:prstGeom>
        </p:spPr>
      </p:pic>
      <p:sp>
        <p:nvSpPr>
          <p:cNvPr id="28" name="AutoShape 28"/>
          <p:cNvSpPr/>
          <p:nvPr/>
        </p:nvSpPr>
        <p:spPr>
          <a:xfrm>
            <a:off x="9080500" y="5778500"/>
            <a:ext cx="2413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991B1B"/>
                </a:solidFill>
                <a:latin typeface="Noto Sans SC"/>
                <a:ea typeface="Noto Sans SC"/>
                <a:cs typeface="Noto Sans SC"/>
                <a:sym typeface="Noto Sans SC"/>
              </a:rPr>
              <a:t>仰望星空 脚踏实地</a:t>
            </a:r>
            <a:br>
              <a:rPr lang="en-US" sz="1600" b="0" i="0" u="none" strike="noStrike">
                <a:solidFill>
                  <a:srgbClr val="1F2329"/>
                </a:solidFill>
                <a:latin typeface="Noto Sans SC"/>
                <a:ea typeface="Noto Sans SC"/>
                <a:cs typeface="Noto Sans SC"/>
                <a:sym typeface="Noto Sans SC"/>
              </a:rPr>
            </a:br>
            <a:r>
              <a:rPr lang="en-US" sz="1200" b="0" i="0" u="none" strike="noStrike">
                <a:solidFill>
                  <a:srgbClr val="7F1D1D"/>
                </a:solidFill>
                <a:latin typeface="Noto Sans SC"/>
                <a:ea typeface="Noto Sans SC"/>
                <a:cs typeface="Noto Sans SC"/>
                <a:sym typeface="Noto Sans SC"/>
              </a:rPr>
              <a:t>FAST见证永恒的科学精神</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CFA">
                <a:alpha val="100000"/>
              </a:srgbClr>
            </a:gs>
            <a:gs pos="100000">
              <a:srgbClr val="FFF5F2">
                <a:alpha val="100000"/>
              </a:srgbClr>
            </a:gs>
          </a:gsLst>
          <a:lin ang="2700000"/>
        </a:gradFill>
        <a:effectLst/>
      </p:bgPr>
    </p:bg>
    <p:spTree>
      <p:nvGrpSpPr>
        <p:cNvPr id="1" name=""/>
        <p:cNvGrpSpPr/>
        <p:nvPr/>
      </p:nvGrpSpPr>
      <p:grpSpPr>
        <a:xfrm>
          <a:off x="0" y="0"/>
          <a:ext cx="0" cy="0"/>
          <a:chOff x="0" y="0"/>
          <a:chExt cx="0" cy="0"/>
        </a:xfrm>
      </p:grpSpPr>
      <p:sp>
        <p:nvSpPr>
          <p:cNvPr id="2" name="AutoShape 2"/>
          <p:cNvSpPr/>
          <p:nvPr/>
        </p:nvSpPr>
        <p:spPr>
          <a:xfrm>
            <a:off x="0" y="0"/>
            <a:ext cx="12192000" cy="1524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9906000" y="0"/>
            <a:ext cx="2286000" cy="6858000"/>
          </a:xfrm>
          <a:prstGeom prst="roundRect">
            <a:avLst>
              <a:gd name="adj" fmla="val 0"/>
            </a:avLst>
          </a:prstGeom>
          <a:solidFill>
            <a:srgbClr val="B91C1C">
              <a:alpha val="4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508000" y="508000"/>
            <a:ext cx="1117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991B1B"/>
                </a:solidFill>
                <a:latin typeface="Noto Sans SC"/>
                <a:ea typeface="Noto Sans SC"/>
                <a:cs typeface="Noto Sans SC"/>
                <a:sym typeface="Noto Sans SC"/>
              </a:rPr>
              <a:t>正确政绩观启示</a:t>
            </a:r>
            <a:endParaRPr lang="en-US" sz="1100"/>
          </a:p>
        </p:txBody>
      </p:sp>
      <p:cxnSp>
        <p:nvCxnSpPr>
          <p:cNvPr id="5" name="Connector 5"/>
          <p:cNvCxnSpPr/>
          <p:nvPr/>
        </p:nvCxnSpPr>
        <p:spPr>
          <a:xfrm rot="-3906">
            <a:off x="508004" y="1390650"/>
            <a:ext cx="11176000" cy="12700"/>
          </a:xfrm>
          <a:prstGeom prst="line">
            <a:avLst/>
          </a:prstGeom>
          <a:solidFill>
            <a:srgbClr val="DEE0E3">
              <a:alpha val="100000"/>
            </a:srgbClr>
          </a:solidFill>
          <a:ln w="25400" cap="flat" cmpd="sng">
            <a:solidFill>
              <a:srgbClr val="B91C1C">
                <a:alpha val="20000"/>
              </a:srgbClr>
            </a:solidFill>
            <a:prstDash val="solid"/>
            <a:round/>
            <a:headEnd type="none" w="lg" len="lg"/>
            <a:tailEnd type="none" w="lg" len="lg"/>
          </a:ln>
        </p:spPr>
      </p:cxnSp>
      <p:sp>
        <p:nvSpPr>
          <p:cNvPr id="6" name="AutoShape 6"/>
          <p:cNvSpPr/>
          <p:nvPr/>
        </p:nvSpPr>
        <p:spPr>
          <a:xfrm>
            <a:off x="508000" y="1905000"/>
            <a:ext cx="5397500" cy="3556000"/>
          </a:xfrm>
          <a:prstGeom prst="roundRect">
            <a:avLst>
              <a:gd name="adj" fmla="val 0"/>
            </a:avLst>
          </a:prstGeom>
          <a:solidFill>
            <a:srgbClr val="FEF2F2">
              <a:alpha val="100000"/>
            </a:srgbClr>
          </a:solidFill>
          <a:ln w="12700" cap="flat" cmpd="sng">
            <a:solidFill>
              <a:srgbClr val="DC2626">
                <a:alpha val="20000"/>
              </a:srgbClr>
            </a:solid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508000" y="1905000"/>
            <a:ext cx="76200" cy="3556000"/>
          </a:xfrm>
          <a:prstGeom prst="roundRect">
            <a:avLst>
              <a:gd name="adj" fmla="val 0"/>
            </a:avLst>
          </a:prstGeom>
          <a:solidFill>
            <a:srgbClr val="DC2626">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8" name="AutoShape 8"/>
          <p:cNvSpPr/>
          <p:nvPr/>
        </p:nvSpPr>
        <p:spPr>
          <a:xfrm>
            <a:off x="762000" y="2095500"/>
            <a:ext cx="495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991B1B"/>
                </a:solidFill>
                <a:latin typeface="Noto Sans SC"/>
                <a:ea typeface="Noto Sans SC"/>
                <a:cs typeface="Noto Sans SC"/>
                <a:sym typeface="Noto Sans SC"/>
              </a:rPr>
              <a:t>心有大我，把国家和人民需要置顶</a:t>
            </a:r>
            <a:endParaRPr lang="en-US" sz="1100"/>
          </a:p>
        </p:txBody>
      </p:sp>
      <p:cxnSp>
        <p:nvCxnSpPr>
          <p:cNvPr id="9" name="Connector 9"/>
          <p:cNvCxnSpPr/>
          <p:nvPr/>
        </p:nvCxnSpPr>
        <p:spPr>
          <a:xfrm rot="-8929">
            <a:off x="762008" y="2724150"/>
            <a:ext cx="4889500" cy="12700"/>
          </a:xfrm>
          <a:prstGeom prst="line">
            <a:avLst/>
          </a:prstGeom>
          <a:solidFill>
            <a:srgbClr val="DEE0E3">
              <a:alpha val="100000"/>
            </a:srgbClr>
          </a:solidFill>
          <a:ln w="12700" cap="flat" cmpd="sng">
            <a:solidFill>
              <a:srgbClr val="B91C1C">
                <a:alpha val="10000"/>
              </a:srgbClr>
            </a:solidFill>
            <a:prstDash val="dash"/>
            <a:round/>
            <a:headEnd type="none" w="med" len="med"/>
            <a:tailEnd type="none" w="med" len="med"/>
          </a:ln>
        </p:spPr>
      </p:cxnSp>
      <p:sp>
        <p:nvSpPr>
          <p:cNvPr id="10" name="AutoShape 10"/>
          <p:cNvSpPr/>
          <p:nvPr/>
        </p:nvSpPr>
        <p:spPr>
          <a:xfrm>
            <a:off x="762000" y="2921000"/>
            <a:ext cx="4953000" cy="228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0" i="0" u="none" strike="noStrike">
                <a:solidFill>
                  <a:srgbClr val="374151"/>
                </a:solidFill>
                <a:latin typeface="Noto Sans SC"/>
                <a:ea typeface="Noto Sans SC"/>
                <a:cs typeface="Noto Sans SC"/>
                <a:sym typeface="Noto Sans SC"/>
              </a:rPr>
              <a:t>政绩观正不正，不在岗位高低，而在能否把国家和人民的需要放在第一位。南仁东毅然从副台长的管理岗位上转身，以首席科学家的身份扎根贵州喀斯特深山，历时二十余载谋划建设“中国天眼”。他不为虚名，只为事业；不求私利，只为国家。用一生的坚守告诉我们，真正的政绩，是为国家谋大事、为科学解难题、为民族谋复兴的担当与作为。</a:t>
            </a:r>
            <a:endParaRPr lang="en-US" sz="1100"/>
          </a:p>
        </p:txBody>
      </p:sp>
      <p:sp>
        <p:nvSpPr>
          <p:cNvPr id="11" name="AutoShape 11"/>
          <p:cNvSpPr/>
          <p:nvPr/>
        </p:nvSpPr>
        <p:spPr>
          <a:xfrm>
            <a:off x="6350000" y="1905000"/>
            <a:ext cx="2730500" cy="1714500"/>
          </a:xfrm>
          <a:prstGeom prst="roundRect">
            <a:avLst>
              <a:gd name="adj" fmla="val 0"/>
            </a:avLst>
          </a:prstGeom>
          <a:solidFill>
            <a:srgbClr val="FFFFFF">
              <a:alpha val="100000"/>
            </a:srgbClr>
          </a:solidFill>
          <a:ln w="12700" cap="flat" cmpd="sng">
            <a:solidFill>
              <a:srgbClr val="B91C1C">
                <a:alpha val="15000"/>
              </a:srgbClr>
            </a:solidFill>
            <a:prstDash val="solid"/>
            <a:round/>
          </a:ln>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40500" y="2095500"/>
            <a:ext cx="406400" cy="406400"/>
          </a:xfrm>
          <a:prstGeom prst="rect">
            <a:avLst/>
          </a:prstGeom>
        </p:spPr>
      </p:pic>
      <p:sp>
        <p:nvSpPr>
          <p:cNvPr id="13" name="AutoShape 13"/>
          <p:cNvSpPr/>
          <p:nvPr/>
        </p:nvSpPr>
        <p:spPr>
          <a:xfrm>
            <a:off x="7048500" y="2095500"/>
            <a:ext cx="1968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991B1B"/>
                </a:solidFill>
                <a:latin typeface="Noto Sans SC"/>
                <a:ea typeface="Noto Sans SC"/>
                <a:cs typeface="Noto Sans SC"/>
                <a:sym typeface="Noto Sans SC"/>
              </a:rPr>
              <a:t>岗位是干事平台</a:t>
            </a:r>
            <a:endParaRPr lang="en-US" sz="1100"/>
          </a:p>
        </p:txBody>
      </p:sp>
      <p:cxnSp>
        <p:nvCxnSpPr>
          <p:cNvPr id="14" name="Connector 14"/>
          <p:cNvCxnSpPr/>
          <p:nvPr/>
        </p:nvCxnSpPr>
        <p:spPr>
          <a:xfrm rot="-18582">
            <a:off x="6540517" y="2660650"/>
            <a:ext cx="2349500" cy="12700"/>
          </a:xfrm>
          <a:prstGeom prst="line">
            <a:avLst/>
          </a:prstGeom>
          <a:solidFill>
            <a:srgbClr val="DEE0E3">
              <a:alpha val="100000"/>
            </a:srgbClr>
          </a:solidFill>
          <a:ln w="12700" cap="flat" cmpd="sng">
            <a:solidFill>
              <a:srgbClr val="000000">
                <a:alpha val="5000"/>
              </a:srgbClr>
            </a:solidFill>
            <a:prstDash val="solid"/>
            <a:round/>
            <a:headEnd type="none" w="med" len="med"/>
            <a:tailEnd type="none" w="med" len="med"/>
          </a:ln>
        </p:spPr>
      </p:cxnSp>
      <p:sp>
        <p:nvSpPr>
          <p:cNvPr id="15" name="AutoShape 15"/>
          <p:cNvSpPr/>
          <p:nvPr/>
        </p:nvSpPr>
        <p:spPr>
          <a:xfrm>
            <a:off x="6540500" y="2794000"/>
            <a:ext cx="241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B5563"/>
                </a:solidFill>
                <a:latin typeface="Noto Sans SC"/>
                <a:ea typeface="Noto Sans SC"/>
                <a:cs typeface="Noto Sans SC"/>
                <a:sym typeface="Noto Sans SC"/>
              </a:rPr>
              <a:t>领导干部应摒弃“官本位”思想，把岗位变成谋长远、打基础、解难题的前沿阵地，而非个人晋升的阶梯。</a:t>
            </a:r>
            <a:endParaRPr lang="en-US" sz="1100"/>
          </a:p>
        </p:txBody>
      </p:sp>
      <p:sp>
        <p:nvSpPr>
          <p:cNvPr id="16" name="AutoShape 16"/>
          <p:cNvSpPr/>
          <p:nvPr/>
        </p:nvSpPr>
        <p:spPr>
          <a:xfrm>
            <a:off x="9207500" y="1905000"/>
            <a:ext cx="2730500" cy="1714500"/>
          </a:xfrm>
          <a:prstGeom prst="roundRect">
            <a:avLst>
              <a:gd name="adj" fmla="val 0"/>
            </a:avLst>
          </a:prstGeom>
          <a:solidFill>
            <a:srgbClr val="FFFFFF">
              <a:alpha val="100000"/>
            </a:srgbClr>
          </a:solidFill>
          <a:ln w="12700" cap="flat" cmpd="sng">
            <a:solidFill>
              <a:srgbClr val="B91C1C">
                <a:alpha val="15000"/>
              </a:srgbClr>
            </a:solidFill>
            <a:prstDash val="solid"/>
            <a:round/>
          </a:ln>
        </p:spPr>
        <p:txBody>
          <a:bodyPr vert="horz" wrap="square" lIns="63500" tIns="63500" rIns="63500" bIns="63500" rtlCol="0" anchor="ctr"/>
          <a:lstStyle/>
          <a:p>
            <a:pPr algn="ctr">
              <a:defRPr/>
            </a:pPr>
            <a:endParaRPr/>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398000" y="2095500"/>
            <a:ext cx="406400" cy="406400"/>
          </a:xfrm>
          <a:prstGeom prst="rect">
            <a:avLst/>
          </a:prstGeom>
        </p:spPr>
      </p:pic>
      <p:sp>
        <p:nvSpPr>
          <p:cNvPr id="18" name="AutoShape 18"/>
          <p:cNvSpPr/>
          <p:nvPr/>
        </p:nvSpPr>
        <p:spPr>
          <a:xfrm>
            <a:off x="9906000" y="2095500"/>
            <a:ext cx="1968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991B1B"/>
                </a:solidFill>
                <a:latin typeface="Noto Sans SC"/>
                <a:ea typeface="Noto Sans SC"/>
                <a:cs typeface="Noto Sans SC"/>
                <a:sym typeface="Noto Sans SC"/>
              </a:rPr>
              <a:t>选择以国家为先</a:t>
            </a:r>
            <a:endParaRPr lang="en-US" sz="1100"/>
          </a:p>
        </p:txBody>
      </p:sp>
      <p:cxnSp>
        <p:nvCxnSpPr>
          <p:cNvPr id="19" name="Connector 19"/>
          <p:cNvCxnSpPr/>
          <p:nvPr/>
        </p:nvCxnSpPr>
        <p:spPr>
          <a:xfrm rot="-18582">
            <a:off x="9398017" y="2660650"/>
            <a:ext cx="2349500" cy="12700"/>
          </a:xfrm>
          <a:prstGeom prst="line">
            <a:avLst/>
          </a:prstGeom>
          <a:solidFill>
            <a:srgbClr val="DEE0E3">
              <a:alpha val="100000"/>
            </a:srgbClr>
          </a:solidFill>
          <a:ln w="12700" cap="flat" cmpd="sng">
            <a:solidFill>
              <a:srgbClr val="000000">
                <a:alpha val="5000"/>
              </a:srgbClr>
            </a:solidFill>
            <a:prstDash val="solid"/>
            <a:round/>
            <a:headEnd type="none" w="med" len="med"/>
            <a:tailEnd type="none" w="med" len="med"/>
          </a:ln>
        </p:spPr>
      </p:cxnSp>
      <p:sp>
        <p:nvSpPr>
          <p:cNvPr id="20" name="AutoShape 20"/>
          <p:cNvSpPr/>
          <p:nvPr/>
        </p:nvSpPr>
        <p:spPr>
          <a:xfrm>
            <a:off x="9398000" y="2794000"/>
            <a:ext cx="241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B5563"/>
                </a:solidFill>
                <a:latin typeface="Noto Sans SC"/>
                <a:ea typeface="Noto Sans SC"/>
                <a:cs typeface="Noto Sans SC"/>
                <a:sym typeface="Noto Sans SC"/>
              </a:rPr>
              <a:t>面对人生抉择，主动把个人得失放低，把国家战略需求举高，以“无我”之境成就“有我”之功。</a:t>
            </a:r>
            <a:endParaRPr lang="en-US" sz="1100"/>
          </a:p>
        </p:txBody>
      </p:sp>
      <p:sp>
        <p:nvSpPr>
          <p:cNvPr id="21" name="AutoShape 21"/>
          <p:cNvSpPr/>
          <p:nvPr/>
        </p:nvSpPr>
        <p:spPr>
          <a:xfrm>
            <a:off x="6350000" y="3937000"/>
            <a:ext cx="2730500" cy="1714500"/>
          </a:xfrm>
          <a:prstGeom prst="roundRect">
            <a:avLst>
              <a:gd name="adj" fmla="val 0"/>
            </a:avLst>
          </a:prstGeom>
          <a:solidFill>
            <a:srgbClr val="FFFFFF">
              <a:alpha val="100000"/>
            </a:srgbClr>
          </a:solidFill>
          <a:ln w="12700" cap="flat" cmpd="sng">
            <a:solidFill>
              <a:srgbClr val="B91C1C">
                <a:alpha val="15000"/>
              </a:srgbClr>
            </a:solidFill>
            <a:prstDash val="solid"/>
            <a:round/>
          </a:ln>
        </p:spPr>
        <p:txBody>
          <a:bodyPr vert="horz" wrap="square" lIns="63500" tIns="63500" rIns="63500" bIns="63500" rtlCol="0" anchor="ctr"/>
          <a:lstStyle/>
          <a:p>
            <a:pPr algn="ctr">
              <a:defRPr/>
            </a:pPr>
            <a:endParaRPr/>
          </a:p>
        </p:txBody>
      </p:sp>
      <p:pic>
        <p:nvPicPr>
          <p:cNvPr id="22" name="Picture 2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540500" y="4127500"/>
            <a:ext cx="406400" cy="406400"/>
          </a:xfrm>
          <a:prstGeom prst="rect">
            <a:avLst/>
          </a:prstGeom>
        </p:spPr>
      </p:pic>
      <p:sp>
        <p:nvSpPr>
          <p:cNvPr id="23" name="AutoShape 23"/>
          <p:cNvSpPr/>
          <p:nvPr/>
        </p:nvSpPr>
        <p:spPr>
          <a:xfrm>
            <a:off x="7048500" y="4127500"/>
            <a:ext cx="1968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991B1B"/>
                </a:solidFill>
                <a:latin typeface="Noto Sans SC"/>
                <a:ea typeface="Noto Sans SC"/>
                <a:cs typeface="Noto Sans SC"/>
                <a:sym typeface="Noto Sans SC"/>
              </a:rPr>
              <a:t>责任扛到底</a:t>
            </a:r>
            <a:endParaRPr lang="en-US" sz="1100"/>
          </a:p>
        </p:txBody>
      </p:sp>
      <p:cxnSp>
        <p:nvCxnSpPr>
          <p:cNvPr id="24" name="Connector 24"/>
          <p:cNvCxnSpPr/>
          <p:nvPr/>
        </p:nvCxnSpPr>
        <p:spPr>
          <a:xfrm rot="-18582">
            <a:off x="6540517" y="4692650"/>
            <a:ext cx="2349500" cy="12700"/>
          </a:xfrm>
          <a:prstGeom prst="line">
            <a:avLst/>
          </a:prstGeom>
          <a:solidFill>
            <a:srgbClr val="DEE0E3">
              <a:alpha val="100000"/>
            </a:srgbClr>
          </a:solidFill>
          <a:ln w="12700" cap="flat" cmpd="sng">
            <a:solidFill>
              <a:srgbClr val="000000">
                <a:alpha val="5000"/>
              </a:srgbClr>
            </a:solidFill>
            <a:prstDash val="solid"/>
            <a:round/>
            <a:headEnd type="none" w="med" len="med"/>
            <a:tailEnd type="none" w="med" len="med"/>
          </a:ln>
        </p:spPr>
      </p:cxnSp>
      <p:sp>
        <p:nvSpPr>
          <p:cNvPr id="25" name="AutoShape 25"/>
          <p:cNvSpPr/>
          <p:nvPr/>
        </p:nvSpPr>
        <p:spPr>
          <a:xfrm>
            <a:off x="6540500" y="4826000"/>
            <a:ext cx="241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B5563"/>
                </a:solidFill>
                <a:latin typeface="Noto Sans SC"/>
                <a:ea typeface="Noto Sans SC"/>
                <a:cs typeface="Noto Sans SC"/>
                <a:sym typeface="Noto Sans SC"/>
              </a:rPr>
              <a:t>科研攻关道阻且长，面对技术难题与艰苦环境，不推诿、不退缩，一抓到底，把“硬骨头”啃下来。</a:t>
            </a:r>
            <a:endParaRPr lang="en-US" sz="1100"/>
          </a:p>
        </p:txBody>
      </p:sp>
      <p:sp>
        <p:nvSpPr>
          <p:cNvPr id="26" name="AutoShape 26"/>
          <p:cNvSpPr/>
          <p:nvPr/>
        </p:nvSpPr>
        <p:spPr>
          <a:xfrm>
            <a:off x="9207500" y="3937000"/>
            <a:ext cx="2730500" cy="1714500"/>
          </a:xfrm>
          <a:prstGeom prst="roundRect">
            <a:avLst>
              <a:gd name="adj" fmla="val 0"/>
            </a:avLst>
          </a:prstGeom>
          <a:solidFill>
            <a:srgbClr val="FFFFFF">
              <a:alpha val="100000"/>
            </a:srgbClr>
          </a:solidFill>
          <a:ln w="12700" cap="flat" cmpd="sng">
            <a:solidFill>
              <a:srgbClr val="B91C1C">
                <a:alpha val="15000"/>
              </a:srgbClr>
            </a:solidFill>
            <a:prstDash val="solid"/>
            <a:round/>
          </a:ln>
        </p:spPr>
        <p:txBody>
          <a:bodyPr vert="horz" wrap="square" lIns="63500" tIns="63500" rIns="63500" bIns="63500" rtlCol="0" anchor="ctr"/>
          <a:lstStyle/>
          <a:p>
            <a:pPr algn="ctr">
              <a:defRPr/>
            </a:pPr>
            <a:endParaRPr/>
          </a:p>
        </p:txBody>
      </p:sp>
      <p:pic>
        <p:nvPicPr>
          <p:cNvPr id="27" name="Picture 2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398000" y="4127500"/>
            <a:ext cx="406400" cy="406400"/>
          </a:xfrm>
          <a:prstGeom prst="rect">
            <a:avLst/>
          </a:prstGeom>
        </p:spPr>
      </p:pic>
      <p:sp>
        <p:nvSpPr>
          <p:cNvPr id="28" name="AutoShape 28"/>
          <p:cNvSpPr/>
          <p:nvPr/>
        </p:nvSpPr>
        <p:spPr>
          <a:xfrm>
            <a:off x="9906000" y="4127500"/>
            <a:ext cx="1968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991B1B"/>
                </a:solidFill>
                <a:latin typeface="Noto Sans SC"/>
                <a:ea typeface="Noto Sans SC"/>
                <a:cs typeface="Noto Sans SC"/>
                <a:sym typeface="Noto Sans SC"/>
              </a:rPr>
              <a:t>重实绩轻显绩</a:t>
            </a:r>
            <a:endParaRPr lang="en-US" sz="1100"/>
          </a:p>
        </p:txBody>
      </p:sp>
      <p:cxnSp>
        <p:nvCxnSpPr>
          <p:cNvPr id="29" name="Connector 29"/>
          <p:cNvCxnSpPr/>
          <p:nvPr/>
        </p:nvCxnSpPr>
        <p:spPr>
          <a:xfrm rot="-18582">
            <a:off x="9398017" y="4692650"/>
            <a:ext cx="2349500" cy="12700"/>
          </a:xfrm>
          <a:prstGeom prst="line">
            <a:avLst/>
          </a:prstGeom>
          <a:solidFill>
            <a:srgbClr val="DEE0E3">
              <a:alpha val="100000"/>
            </a:srgbClr>
          </a:solidFill>
          <a:ln w="12700" cap="flat" cmpd="sng">
            <a:solidFill>
              <a:srgbClr val="000000">
                <a:alpha val="5000"/>
              </a:srgbClr>
            </a:solidFill>
            <a:prstDash val="solid"/>
            <a:round/>
            <a:headEnd type="none" w="med" len="med"/>
            <a:tailEnd type="none" w="med" len="med"/>
          </a:ln>
        </p:spPr>
      </p:cxnSp>
      <p:sp>
        <p:nvSpPr>
          <p:cNvPr id="30" name="AutoShape 30"/>
          <p:cNvSpPr/>
          <p:nvPr/>
        </p:nvSpPr>
        <p:spPr>
          <a:xfrm>
            <a:off x="9398000" y="4826000"/>
            <a:ext cx="241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B5563"/>
                </a:solidFill>
                <a:latin typeface="Noto Sans SC"/>
                <a:ea typeface="Noto Sans SC"/>
                <a:cs typeface="Noto Sans SC"/>
                <a:sym typeface="Noto Sans SC"/>
              </a:rPr>
              <a:t>不追求短期的轰动效应，甘于做铺垫、打基础的工作，让一时的“显绩”服务于长远的“实绩”。</a:t>
            </a:r>
            <a:endParaRPr lang="en-US" sz="1100"/>
          </a:p>
        </p:txBody>
      </p:sp>
      <p:sp>
        <p:nvSpPr>
          <p:cNvPr id="31" name="AutoShape 31"/>
          <p:cNvSpPr/>
          <p:nvPr/>
        </p:nvSpPr>
        <p:spPr>
          <a:xfrm>
            <a:off x="508000" y="5778500"/>
            <a:ext cx="5397500" cy="825500"/>
          </a:xfrm>
          <a:prstGeom prst="roundRect">
            <a:avLst>
              <a:gd name="adj" fmla="val 0"/>
            </a:avLst>
          </a:prstGeom>
          <a:solidFill>
            <a:srgbClr val="B91C1C">
              <a:alpha val="8000"/>
            </a:srgbClr>
          </a:solidFill>
          <a:ln w="25400" cap="flat" cmpd="sng">
            <a:noFill/>
            <a:prstDash val="solid"/>
            <a:round/>
          </a:ln>
        </p:spPr>
        <p:txBody>
          <a:bodyPr vert="horz" wrap="square" lIns="63500" tIns="63500" rIns="63500" bIns="63500" rtlCol="0" anchor="ctr"/>
          <a:lstStyle/>
          <a:p>
            <a:pPr algn="ctr">
              <a:defRPr/>
            </a:pPr>
            <a:endParaRPr/>
          </a:p>
        </p:txBody>
      </p:sp>
      <p:pic>
        <p:nvPicPr>
          <p:cNvPr id="32" name="Picture 3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5000" y="5943600"/>
            <a:ext cx="457200" cy="457200"/>
          </a:xfrm>
          <a:prstGeom prst="rect">
            <a:avLst/>
          </a:prstGeom>
        </p:spPr>
      </p:pic>
      <p:sp>
        <p:nvSpPr>
          <p:cNvPr id="33" name="AutoShape 33"/>
          <p:cNvSpPr/>
          <p:nvPr/>
        </p:nvSpPr>
        <p:spPr>
          <a:xfrm>
            <a:off x="1206500" y="5867400"/>
            <a:ext cx="4572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991B1B"/>
                </a:solidFill>
                <a:latin typeface="Noto Sans SC"/>
                <a:ea typeface="Noto Sans SC"/>
                <a:cs typeface="Noto Sans SC"/>
                <a:sym typeface="Noto Sans SC"/>
              </a:rPr>
              <a:t>“天眼”仰止，丰碑永存。南仁东精神是新时代党员干部树立正确政绩观的生动教材。</a:t>
            </a:r>
            <a:endParaRPr lang="en-US" sz="1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889000"/>
          </a:xfrm>
          <a:prstGeom prst="roundRect">
            <a:avLst>
              <a:gd name="adj" fmla="val 0"/>
            </a:avLst>
          </a:prstGeom>
          <a:gradFill rotWithShape="1">
            <a:gsLst>
              <a:gs pos="0">
                <a:srgbClr val="C0392B">
                  <a:alpha val="100000"/>
                </a:srgbClr>
              </a:gs>
              <a:gs pos="100000">
                <a:srgbClr val="D35400">
                  <a:alpha val="100000"/>
                </a:srgbClr>
              </a:gs>
            </a:gsLst>
            <a:lin ang="0"/>
          </a:gra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889000"/>
            <a:ext cx="12192000" cy="50800"/>
          </a:xfrm>
          <a:prstGeom prst="roundRect">
            <a:avLst>
              <a:gd name="adj" fmla="val 0"/>
            </a:avLst>
          </a:prstGeom>
          <a:solidFill>
            <a:srgbClr val="C0392B">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762000" y="2032000"/>
            <a:ext cx="101600" cy="3556000"/>
          </a:xfrm>
          <a:prstGeom prst="roundRect">
            <a:avLst>
              <a:gd name="adj" fmla="val 0"/>
            </a:avLst>
          </a:prstGeom>
          <a:solidFill>
            <a:srgbClr val="C0392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1143000" y="2159000"/>
            <a:ext cx="2540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8800" b="1" i="0" u="none" strike="noStrike">
                <a:solidFill>
                  <a:srgbClr val="C0392B"/>
                </a:solidFill>
                <a:latin typeface="Noto Sans SC"/>
                <a:ea typeface="Noto Sans SC"/>
                <a:cs typeface="Noto Sans SC"/>
                <a:sym typeface="Noto Sans SC"/>
              </a:rPr>
              <a:t>04</a:t>
            </a:r>
            <a:endParaRPr lang="en-US" sz="1100"/>
          </a:p>
        </p:txBody>
      </p:sp>
      <p:sp>
        <p:nvSpPr>
          <p:cNvPr id="6" name="AutoShape 6"/>
          <p:cNvSpPr/>
          <p:nvPr/>
        </p:nvSpPr>
        <p:spPr>
          <a:xfrm>
            <a:off x="1143000" y="4191000"/>
            <a:ext cx="2794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3200" b="1" i="0" u="none" strike="noStrike">
                <a:solidFill>
                  <a:srgbClr val="333333"/>
                </a:solidFill>
                <a:latin typeface="Noto Sans SC"/>
                <a:ea typeface="Noto Sans SC"/>
                <a:cs typeface="Noto Sans SC"/>
                <a:sym typeface="Noto Sans SC"/>
              </a:rPr>
              <a:t>第四部分</a:t>
            </a:r>
            <a:endParaRPr lang="en-US" sz="1100"/>
          </a:p>
        </p:txBody>
      </p:sp>
      <p:cxnSp>
        <p:nvCxnSpPr>
          <p:cNvPr id="7" name="Connector 7"/>
          <p:cNvCxnSpPr/>
          <p:nvPr/>
        </p:nvCxnSpPr>
        <p:spPr>
          <a:xfrm rot="-18093">
            <a:off x="1143017" y="5327650"/>
            <a:ext cx="2413000" cy="12700"/>
          </a:xfrm>
          <a:prstGeom prst="straightConnector1">
            <a:avLst/>
          </a:prstGeom>
          <a:solidFill>
            <a:srgbClr val="DEE0E3">
              <a:alpha val="100000"/>
            </a:srgbClr>
          </a:solidFill>
          <a:ln w="25400" cap="flat" cmpd="sng">
            <a:solidFill>
              <a:srgbClr val="C0392B">
                <a:alpha val="40000"/>
              </a:srgbClr>
            </a:solidFill>
            <a:prstDash val="solid"/>
            <a:round/>
            <a:headEnd type="none" w="lg" len="lg"/>
            <a:tailEnd type="none" w="lg" len="lg"/>
          </a:ln>
        </p:spPr>
      </p:cxnSp>
      <p:cxnSp>
        <p:nvCxnSpPr>
          <p:cNvPr id="8" name="Connector 8"/>
          <p:cNvCxnSpPr/>
          <p:nvPr/>
        </p:nvCxnSpPr>
        <p:spPr>
          <a:xfrm rot="5387722">
            <a:off x="2794000" y="3803661"/>
            <a:ext cx="3556000" cy="12700"/>
          </a:xfrm>
          <a:prstGeom prst="straightConnector1">
            <a:avLst/>
          </a:prstGeom>
          <a:solidFill>
            <a:srgbClr val="DEE0E3">
              <a:alpha val="100000"/>
            </a:srgbClr>
          </a:solidFill>
          <a:ln w="12700" cap="flat" cmpd="sng">
            <a:solidFill>
              <a:srgbClr val="C8C8C8">
                <a:alpha val="50000"/>
              </a:srgbClr>
            </a:solidFill>
            <a:prstDash val="dash"/>
            <a:round/>
            <a:headEnd type="none" w="med" len="med"/>
            <a:tailEnd type="none" w="med" len="med"/>
          </a:ln>
        </p:spPr>
      </p:cxnSp>
      <p:sp>
        <p:nvSpPr>
          <p:cNvPr id="9" name="AutoShape 9"/>
          <p:cNvSpPr/>
          <p:nvPr/>
        </p:nvSpPr>
        <p:spPr>
          <a:xfrm>
            <a:off x="5080000" y="2540000"/>
            <a:ext cx="67310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4000" b="1" i="0" u="none" strike="noStrike">
                <a:solidFill>
                  <a:srgbClr val="C0392B"/>
                </a:solidFill>
                <a:latin typeface="Noto Sans SC"/>
                <a:ea typeface="Noto Sans SC"/>
                <a:cs typeface="Noto Sans SC"/>
                <a:sym typeface="Noto Sans SC"/>
              </a:rPr>
              <a:t>两度转身 一生铸就两大国之重器</a:t>
            </a:r>
            <a:endParaRPr lang="en-US" sz="1100"/>
          </a:p>
        </p:txBody>
      </p:sp>
      <p:sp>
        <p:nvSpPr>
          <p:cNvPr id="10" name="AutoShape 10"/>
          <p:cNvSpPr/>
          <p:nvPr/>
        </p:nvSpPr>
        <p:spPr>
          <a:xfrm>
            <a:off x="5080000" y="4572000"/>
            <a:ext cx="1016000" cy="76200"/>
          </a:xfrm>
          <a:prstGeom prst="roundRect">
            <a:avLst>
              <a:gd name="adj" fmla="val 0"/>
            </a:avLst>
          </a:prstGeom>
          <a:solidFill>
            <a:srgbClr val="E74C3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1" name="AutoShape 11"/>
          <p:cNvSpPr/>
          <p:nvPr/>
        </p:nvSpPr>
        <p:spPr>
          <a:xfrm>
            <a:off x="5080000" y="5080000"/>
            <a:ext cx="6731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2000" b="0" i="0" u="none" strike="noStrike">
                <a:solidFill>
                  <a:srgbClr val="555555"/>
                </a:solidFill>
                <a:latin typeface="Noto Sans SC"/>
                <a:ea typeface="Noto Sans SC"/>
                <a:cs typeface="Noto Sans SC"/>
                <a:sym typeface="Noto Sans SC"/>
              </a:rPr>
              <a:t>——从徐洪杰事迹看真抓实干，以科学家的坚守诠释新时代的使命与担当</a:t>
            </a:r>
            <a:endParaRPr lang="en-US" sz="1100"/>
          </a:p>
        </p:txBody>
      </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95000" y="1016000"/>
            <a:ext cx="812800" cy="812800"/>
          </a:xfrm>
          <a:prstGeom prst="rect">
            <a:avLst/>
          </a:prstGeom>
        </p:spPr>
      </p:pic>
      <p:pic>
        <p:nvPicPr>
          <p:cNvPr id="13"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60000" y="1397000"/>
            <a:ext cx="304800" cy="3048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1524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203200"/>
            <a:ext cx="12192000" cy="50800"/>
          </a:xfrm>
          <a:prstGeom prst="roundRect">
            <a:avLst>
              <a:gd name="adj" fmla="val 0"/>
            </a:avLst>
          </a:prstGeom>
          <a:solidFill>
            <a:srgbClr val="DC2626">
              <a:alpha val="4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508000" y="635000"/>
            <a:ext cx="1117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991B1B"/>
                </a:solidFill>
                <a:latin typeface="Noto Sans SC"/>
                <a:ea typeface="Noto Sans SC"/>
                <a:cs typeface="Noto Sans SC"/>
                <a:sym typeface="Noto Sans SC"/>
              </a:rPr>
              <a:t>徐洪杰：全国先进工作者</a:t>
            </a:r>
            <a:endParaRPr lang="en-US" sz="1100"/>
          </a:p>
        </p:txBody>
      </p:sp>
      <p:cxnSp>
        <p:nvCxnSpPr>
          <p:cNvPr id="5" name="Connector 5"/>
          <p:cNvCxnSpPr/>
          <p:nvPr/>
        </p:nvCxnSpPr>
        <p:spPr>
          <a:xfrm rot="-3906">
            <a:off x="508004" y="1517650"/>
            <a:ext cx="11176000" cy="12700"/>
          </a:xfrm>
          <a:prstGeom prst="line">
            <a:avLst/>
          </a:prstGeom>
          <a:solidFill>
            <a:srgbClr val="DEE0E3">
              <a:alpha val="100000"/>
            </a:srgbClr>
          </a:solidFill>
          <a:ln w="12700" cap="flat" cmpd="sng">
            <a:solidFill>
              <a:srgbClr val="B91C1C">
                <a:alpha val="20000"/>
              </a:srgbClr>
            </a:solidFill>
            <a:prstDash val="solid"/>
            <a:round/>
            <a:headEnd type="none" w="med" len="med"/>
            <a:tailEnd type="none" w="med" len="med"/>
          </a:ln>
        </p:spPr>
      </p:cxnSp>
      <p:sp>
        <p:nvSpPr>
          <p:cNvPr id="6" name="AutoShape 6"/>
          <p:cNvSpPr/>
          <p:nvPr/>
        </p:nvSpPr>
        <p:spPr>
          <a:xfrm>
            <a:off x="508000" y="1905000"/>
            <a:ext cx="3810000" cy="4445000"/>
          </a:xfrm>
          <a:prstGeom prst="roundRect">
            <a:avLst>
              <a:gd name="adj" fmla="val 0"/>
            </a:avLst>
          </a:prstGeom>
          <a:solidFill>
            <a:srgbClr val="FEF2F2">
              <a:alpha val="100000"/>
            </a:srgbClr>
          </a:solidFill>
          <a:ln w="12700" cap="flat" cmpd="sng">
            <a:solidFill>
              <a:srgbClr val="DC2626">
                <a:alpha val="30000"/>
              </a:srgbClr>
            </a:solid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508000" y="1905000"/>
            <a:ext cx="3810000" cy="76200"/>
          </a:xfrm>
          <a:prstGeom prst="roundRect">
            <a:avLst>
              <a:gd name="adj" fmla="val 0"/>
            </a:avLst>
          </a:prstGeom>
          <a:solidFill>
            <a:srgbClr val="DC2626">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8" name="AutoShape 8"/>
          <p:cNvSpPr/>
          <p:nvPr/>
        </p:nvSpPr>
        <p:spPr>
          <a:xfrm>
            <a:off x="762000" y="2159000"/>
            <a:ext cx="330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991B1B"/>
                </a:solidFill>
                <a:latin typeface="Noto Sans SC"/>
                <a:ea typeface="Noto Sans SC"/>
                <a:cs typeface="Noto Sans SC"/>
                <a:sym typeface="Noto Sans SC"/>
              </a:rPr>
              <a:t>人物档案</a:t>
            </a:r>
            <a:endParaRPr lang="en-US" sz="1100"/>
          </a:p>
        </p:txBody>
      </p:sp>
      <p:cxnSp>
        <p:nvCxnSpPr>
          <p:cNvPr id="9" name="Connector 9"/>
          <p:cNvCxnSpPr/>
          <p:nvPr/>
        </p:nvCxnSpPr>
        <p:spPr>
          <a:xfrm rot="-13222">
            <a:off x="762012" y="2787650"/>
            <a:ext cx="3302000" cy="12700"/>
          </a:xfrm>
          <a:prstGeom prst="line">
            <a:avLst/>
          </a:prstGeom>
          <a:solidFill>
            <a:srgbClr val="DEE0E3">
              <a:alpha val="100000"/>
            </a:srgbClr>
          </a:solidFill>
          <a:ln w="12700" cap="flat" cmpd="sng">
            <a:solidFill>
              <a:srgbClr val="991B1B">
                <a:alpha val="10000"/>
              </a:srgbClr>
            </a:solidFill>
            <a:prstDash val="dash"/>
            <a:round/>
            <a:headEnd type="none" w="med" len="med"/>
            <a:tailEnd type="none" w="med" len="med"/>
          </a:ln>
        </p:spPr>
      </p:cxnSp>
      <p:sp>
        <p:nvSpPr>
          <p:cNvPr id="10" name="AutoShape 10"/>
          <p:cNvSpPr/>
          <p:nvPr/>
        </p:nvSpPr>
        <p:spPr>
          <a:xfrm>
            <a:off x="762000" y="3048000"/>
            <a:ext cx="3302000" cy="3048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1" i="0" u="none" strike="noStrike">
                <a:solidFill>
                  <a:srgbClr val="374151"/>
                </a:solidFill>
                <a:latin typeface="Noto Sans SC"/>
                <a:ea typeface="Noto Sans SC"/>
                <a:cs typeface="Noto Sans SC"/>
                <a:sym typeface="Noto Sans SC"/>
              </a:rPr>
              <a:t>徐洪杰（1955-2025）</a:t>
            </a:r>
            <a:r>
              <a:rPr lang="en-US" sz="1300" b="0" i="0" u="none" strike="noStrike">
                <a:solidFill>
                  <a:srgbClr val="4B5563"/>
                </a:solidFill>
                <a:latin typeface="Noto Sans SC"/>
                <a:ea typeface="Noto Sans SC"/>
                <a:cs typeface="Noto Sans SC"/>
                <a:sym typeface="Noto Sans SC"/>
              </a:rPr>
              <a:t>，江苏南京人，中共党员，著名核物理学家、同步辐射物理学家，是我国钍基熔盐堆先进核能系统的重要开拓者。</a:t>
            </a:r>
            <a:endParaRPr lang="en-US" sz="1100"/>
          </a:p>
          <a:p>
            <a:pPr marL="0" indent="0" algn="l">
              <a:lnSpc>
                <a:spcPct val="116666"/>
              </a:lnSpc>
            </a:pPr>
            <a:r>
              <a:rPr lang="en-US" sz="1300" b="0" i="0" u="none" strike="noStrike">
                <a:solidFill>
                  <a:srgbClr val="4B5563"/>
                </a:solidFill>
                <a:latin typeface="Noto Sans SC"/>
                <a:ea typeface="Noto Sans SC"/>
                <a:cs typeface="Noto Sans SC"/>
                <a:sym typeface="Noto Sans SC"/>
              </a:rPr>
              <a:t>曾任中国科学院上海应用物理研究所所长、学术委员会主任。他始终心系国家发展，在科研一线深耕数十年，曾荣获“全国先进工作者”“中国科学院优秀共产党员”等多项荣誉称号。</a:t>
            </a:r>
          </a:p>
        </p:txBody>
      </p:sp>
      <p:cxnSp>
        <p:nvCxnSpPr>
          <p:cNvPr id="11" name="Connector 11"/>
          <p:cNvCxnSpPr/>
          <p:nvPr/>
        </p:nvCxnSpPr>
        <p:spPr>
          <a:xfrm rot="5389582">
            <a:off x="2603500" y="4121160"/>
            <a:ext cx="4191000" cy="12700"/>
          </a:xfrm>
          <a:prstGeom prst="line">
            <a:avLst/>
          </a:prstGeom>
          <a:solidFill>
            <a:srgbClr val="DEE0E3">
              <a:alpha val="100000"/>
            </a:srgbClr>
          </a:solidFill>
          <a:ln w="12700" cap="flat" cmpd="sng">
            <a:solidFill>
              <a:srgbClr val="D1D5DB">
                <a:alpha val="100000"/>
              </a:srgbClr>
            </a:solidFill>
            <a:prstDash val="dash"/>
            <a:round/>
            <a:headEnd type="none" w="med" len="med"/>
            <a:tailEnd type="none" w="med" len="med"/>
          </a:ln>
        </p:spPr>
      </p:cxnSp>
      <p:sp>
        <p:nvSpPr>
          <p:cNvPr id="12" name="AutoShape 12"/>
          <p:cNvSpPr/>
          <p:nvPr/>
        </p:nvSpPr>
        <p:spPr>
          <a:xfrm>
            <a:off x="5080000" y="1905000"/>
            <a:ext cx="3365500" cy="2095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p>
        </p:txBody>
      </p:sp>
      <p:sp>
        <p:nvSpPr>
          <p:cNvPr id="13" name="AutoShape 13"/>
          <p:cNvSpPr/>
          <p:nvPr/>
        </p:nvSpPr>
        <p:spPr>
          <a:xfrm>
            <a:off x="5080000" y="1905000"/>
            <a:ext cx="50800" cy="2095500"/>
          </a:xfrm>
          <a:prstGeom prst="roundRect">
            <a:avLst>
              <a:gd name="adj" fmla="val 0"/>
            </a:avLst>
          </a:prstGeom>
          <a:solidFill>
            <a:srgbClr val="DC2626">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70500" y="2095500"/>
            <a:ext cx="406400" cy="406400"/>
          </a:xfrm>
          <a:prstGeom prst="rect">
            <a:avLst/>
          </a:prstGeom>
        </p:spPr>
      </p:pic>
      <p:sp>
        <p:nvSpPr>
          <p:cNvPr id="15" name="AutoShape 15"/>
          <p:cNvSpPr/>
          <p:nvPr/>
        </p:nvSpPr>
        <p:spPr>
          <a:xfrm>
            <a:off x="5842000" y="20955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991B1B"/>
                </a:solidFill>
                <a:latin typeface="Noto Sans SC"/>
                <a:ea typeface="Noto Sans SC"/>
                <a:cs typeface="Noto Sans SC"/>
                <a:sym typeface="Noto Sans SC"/>
              </a:rPr>
              <a:t>以国家需求为坐标</a:t>
            </a:r>
            <a:endParaRPr lang="en-US" sz="1100"/>
          </a:p>
        </p:txBody>
      </p:sp>
      <p:cxnSp>
        <p:nvCxnSpPr>
          <p:cNvPr id="16" name="Connector 16"/>
          <p:cNvCxnSpPr/>
          <p:nvPr/>
        </p:nvCxnSpPr>
        <p:spPr>
          <a:xfrm rot="-14628">
            <a:off x="5270514" y="2660650"/>
            <a:ext cx="2984500" cy="12700"/>
          </a:xfrm>
          <a:prstGeom prst="line">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
        <p:nvSpPr>
          <p:cNvPr id="17" name="AutoShape 17"/>
          <p:cNvSpPr/>
          <p:nvPr/>
        </p:nvSpPr>
        <p:spPr>
          <a:xfrm>
            <a:off x="5270500" y="2794000"/>
            <a:ext cx="3048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374151"/>
                </a:solidFill>
                <a:latin typeface="Noto Sans SC"/>
                <a:ea typeface="Noto Sans SC"/>
                <a:cs typeface="Noto Sans SC"/>
                <a:sym typeface="Noto Sans SC"/>
              </a:rPr>
              <a:t>面对科研方向的抉择，他曾经历两次“归零”转向，始终将个人研究兴趣服从于国家重大战略需求，展现了科学家的使命与担当。</a:t>
            </a:r>
            <a:endParaRPr lang="en-US" sz="1100"/>
          </a:p>
        </p:txBody>
      </p:sp>
      <p:sp>
        <p:nvSpPr>
          <p:cNvPr id="18" name="AutoShape 18"/>
          <p:cNvSpPr/>
          <p:nvPr/>
        </p:nvSpPr>
        <p:spPr>
          <a:xfrm>
            <a:off x="8572500" y="1905000"/>
            <a:ext cx="3365500" cy="2095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p>
        </p:txBody>
      </p:sp>
      <p:sp>
        <p:nvSpPr>
          <p:cNvPr id="19" name="AutoShape 19"/>
          <p:cNvSpPr/>
          <p:nvPr/>
        </p:nvSpPr>
        <p:spPr>
          <a:xfrm>
            <a:off x="8572500" y="1905000"/>
            <a:ext cx="50800" cy="2095500"/>
          </a:xfrm>
          <a:prstGeom prst="roundRect">
            <a:avLst>
              <a:gd name="adj" fmla="val 0"/>
            </a:avLst>
          </a:prstGeom>
          <a:solidFill>
            <a:srgbClr val="EA580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0" name="Picture 2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763000" y="2095500"/>
            <a:ext cx="406400" cy="406400"/>
          </a:xfrm>
          <a:prstGeom prst="rect">
            <a:avLst/>
          </a:prstGeom>
        </p:spPr>
      </p:pic>
      <p:sp>
        <p:nvSpPr>
          <p:cNvPr id="21" name="AutoShape 21"/>
          <p:cNvSpPr/>
          <p:nvPr/>
        </p:nvSpPr>
        <p:spPr>
          <a:xfrm>
            <a:off x="9334500" y="20955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991B1B"/>
                </a:solidFill>
                <a:latin typeface="Noto Sans SC"/>
                <a:ea typeface="Noto Sans SC"/>
                <a:cs typeface="Noto Sans SC"/>
                <a:sym typeface="Noto Sans SC"/>
              </a:rPr>
              <a:t>铸就上海光源奇迹</a:t>
            </a:r>
            <a:endParaRPr lang="en-US" sz="1100"/>
          </a:p>
        </p:txBody>
      </p:sp>
      <p:cxnSp>
        <p:nvCxnSpPr>
          <p:cNvPr id="22" name="Connector 22"/>
          <p:cNvCxnSpPr/>
          <p:nvPr/>
        </p:nvCxnSpPr>
        <p:spPr>
          <a:xfrm rot="-14628">
            <a:off x="8763014" y="2660650"/>
            <a:ext cx="2984500" cy="12700"/>
          </a:xfrm>
          <a:prstGeom prst="line">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
        <p:nvSpPr>
          <p:cNvPr id="23" name="AutoShape 23"/>
          <p:cNvSpPr/>
          <p:nvPr/>
        </p:nvSpPr>
        <p:spPr>
          <a:xfrm>
            <a:off x="8763000" y="2794000"/>
            <a:ext cx="3048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374151"/>
                </a:solidFill>
                <a:latin typeface="Noto Sans SC"/>
                <a:ea typeface="Noto Sans SC"/>
                <a:cs typeface="Noto Sans SC"/>
                <a:sym typeface="Noto Sans SC"/>
              </a:rPr>
              <a:t>历时十五年主持建成上海光源，这一世界级大科学装置的成功，让我国在同步辐射领域实现跨越发展，荣获“国家科技进步一等奖”。</a:t>
            </a:r>
            <a:endParaRPr lang="en-US" sz="1100"/>
          </a:p>
        </p:txBody>
      </p:sp>
      <p:sp>
        <p:nvSpPr>
          <p:cNvPr id="24" name="AutoShape 24"/>
          <p:cNvSpPr/>
          <p:nvPr/>
        </p:nvSpPr>
        <p:spPr>
          <a:xfrm>
            <a:off x="5080000" y="4254500"/>
            <a:ext cx="3365500" cy="2095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p>
        </p:txBody>
      </p:sp>
      <p:sp>
        <p:nvSpPr>
          <p:cNvPr id="25" name="AutoShape 25"/>
          <p:cNvSpPr/>
          <p:nvPr/>
        </p:nvSpPr>
        <p:spPr>
          <a:xfrm>
            <a:off x="5080000" y="4254500"/>
            <a:ext cx="50800" cy="2095500"/>
          </a:xfrm>
          <a:prstGeom prst="roundRect">
            <a:avLst>
              <a:gd name="adj" fmla="val 0"/>
            </a:avLst>
          </a:prstGeom>
          <a:solidFill>
            <a:srgbClr val="16A34A">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6" name="Picture 2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270500" y="4445000"/>
            <a:ext cx="406400" cy="406400"/>
          </a:xfrm>
          <a:prstGeom prst="rect">
            <a:avLst/>
          </a:prstGeom>
        </p:spPr>
      </p:pic>
      <p:sp>
        <p:nvSpPr>
          <p:cNvPr id="27" name="AutoShape 27"/>
          <p:cNvSpPr/>
          <p:nvPr/>
        </p:nvSpPr>
        <p:spPr>
          <a:xfrm>
            <a:off x="5842000" y="44450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991B1B"/>
                </a:solidFill>
                <a:latin typeface="Noto Sans SC"/>
                <a:ea typeface="Noto Sans SC"/>
                <a:cs typeface="Noto Sans SC"/>
                <a:sym typeface="Noto Sans SC"/>
              </a:rPr>
              <a:t>攻克先进核能关键技术</a:t>
            </a:r>
            <a:endParaRPr lang="en-US" sz="1100"/>
          </a:p>
        </p:txBody>
      </p:sp>
      <p:cxnSp>
        <p:nvCxnSpPr>
          <p:cNvPr id="28" name="Connector 28"/>
          <p:cNvCxnSpPr/>
          <p:nvPr/>
        </p:nvCxnSpPr>
        <p:spPr>
          <a:xfrm rot="-14628">
            <a:off x="5270514" y="5010150"/>
            <a:ext cx="2984500" cy="12700"/>
          </a:xfrm>
          <a:prstGeom prst="line">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
        <p:nvSpPr>
          <p:cNvPr id="29" name="AutoShape 29"/>
          <p:cNvSpPr/>
          <p:nvPr/>
        </p:nvSpPr>
        <p:spPr>
          <a:xfrm>
            <a:off x="5270500" y="5143500"/>
            <a:ext cx="3048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374151"/>
                </a:solidFill>
                <a:latin typeface="Noto Sans SC"/>
                <a:ea typeface="Noto Sans SC"/>
                <a:cs typeface="Noto Sans SC"/>
                <a:sym typeface="Noto Sans SC"/>
              </a:rPr>
              <a:t>在戈壁滩隐姓埋名，带领团队攻克钍基熔盐堆核心技术，为我国先进核能系统的自主创新和可持续发展奠定了坚实基础。</a:t>
            </a:r>
            <a:endParaRPr lang="en-US" sz="1100"/>
          </a:p>
        </p:txBody>
      </p:sp>
      <p:sp>
        <p:nvSpPr>
          <p:cNvPr id="30" name="AutoShape 30"/>
          <p:cNvSpPr/>
          <p:nvPr/>
        </p:nvSpPr>
        <p:spPr>
          <a:xfrm>
            <a:off x="8572500" y="4254500"/>
            <a:ext cx="3365500" cy="2095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p>
        </p:txBody>
      </p:sp>
      <p:sp>
        <p:nvSpPr>
          <p:cNvPr id="31" name="AutoShape 31"/>
          <p:cNvSpPr/>
          <p:nvPr/>
        </p:nvSpPr>
        <p:spPr>
          <a:xfrm>
            <a:off x="8572500" y="4254500"/>
            <a:ext cx="50800" cy="2095500"/>
          </a:xfrm>
          <a:prstGeom prst="roundRect">
            <a:avLst>
              <a:gd name="adj" fmla="val 0"/>
            </a:avLst>
          </a:prstGeom>
          <a:solidFill>
            <a:srgbClr val="4F46E5">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32" name="Picture 3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763000" y="4445000"/>
            <a:ext cx="406400" cy="406400"/>
          </a:xfrm>
          <a:prstGeom prst="rect">
            <a:avLst/>
          </a:prstGeom>
        </p:spPr>
      </p:pic>
      <p:sp>
        <p:nvSpPr>
          <p:cNvPr id="33" name="AutoShape 33"/>
          <p:cNvSpPr/>
          <p:nvPr/>
        </p:nvSpPr>
        <p:spPr>
          <a:xfrm>
            <a:off x="9334500" y="44450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991B1B"/>
                </a:solidFill>
                <a:latin typeface="Noto Sans SC"/>
                <a:ea typeface="Noto Sans SC"/>
                <a:cs typeface="Noto Sans SC"/>
                <a:sym typeface="Noto Sans SC"/>
              </a:rPr>
              <a:t>甘做科研“铺路石”</a:t>
            </a:r>
            <a:endParaRPr lang="en-US" sz="1100"/>
          </a:p>
        </p:txBody>
      </p:sp>
      <p:cxnSp>
        <p:nvCxnSpPr>
          <p:cNvPr id="34" name="Connector 34"/>
          <p:cNvCxnSpPr/>
          <p:nvPr/>
        </p:nvCxnSpPr>
        <p:spPr>
          <a:xfrm rot="-14628">
            <a:off x="8763014" y="5010150"/>
            <a:ext cx="2984500" cy="12700"/>
          </a:xfrm>
          <a:prstGeom prst="line">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
        <p:nvSpPr>
          <p:cNvPr id="35" name="AutoShape 35"/>
          <p:cNvSpPr/>
          <p:nvPr/>
        </p:nvSpPr>
        <p:spPr>
          <a:xfrm>
            <a:off x="8763000" y="5143500"/>
            <a:ext cx="3048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374151"/>
                </a:solidFill>
                <a:latin typeface="Noto Sans SC"/>
                <a:ea typeface="Noto Sans SC"/>
                <a:cs typeface="Noto Sans SC"/>
                <a:sym typeface="Noto Sans SC"/>
              </a:rPr>
              <a:t>秉持“功成不必在我”的理念，他不追求个人论文发表，不争个人奖项，将心血倾注于团队培养和平台建设，为青年科学家搭建阶梯。</a:t>
            </a:r>
            <a:endParaRPr lang="en-US" sz="11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1270000"/>
          </a:xfrm>
          <a:prstGeom prst="roundRect">
            <a:avLst>
              <a:gd name="adj" fmla="val 0"/>
            </a:avLst>
          </a:prstGeom>
          <a:gradFill rotWithShape="1">
            <a:gsLst>
              <a:gs pos="0">
                <a:srgbClr val="B91C1C">
                  <a:alpha val="100000"/>
                </a:srgbClr>
              </a:gs>
              <a:gs pos="100000">
                <a:srgbClr val="DC2626">
                  <a:alpha val="100000"/>
                </a:srgbClr>
              </a:gs>
            </a:gsLst>
            <a:lin ang="0"/>
          </a:gra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1270000"/>
            <a:ext cx="12192000" cy="50800"/>
          </a:xfrm>
          <a:prstGeom prst="roundRect">
            <a:avLst>
              <a:gd name="adj" fmla="val 0"/>
            </a:avLst>
          </a:prstGeom>
          <a:solidFill>
            <a:srgbClr val="EAB30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381000" y="254000"/>
            <a:ext cx="1143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FFFFFF"/>
                </a:solidFill>
                <a:latin typeface="Noto Sans SC"/>
                <a:ea typeface="Noto Sans SC"/>
                <a:cs typeface="Noto Sans SC"/>
                <a:sym typeface="Noto Sans SC"/>
              </a:rPr>
              <a:t>淡泊名利，以国家需求为科研坐标</a:t>
            </a:r>
            <a:endParaRPr lang="en-US" sz="1100"/>
          </a:p>
        </p:txBody>
      </p:sp>
      <p:sp>
        <p:nvSpPr>
          <p:cNvPr id="5" name="AutoShape 5"/>
          <p:cNvSpPr/>
          <p:nvPr/>
        </p:nvSpPr>
        <p:spPr>
          <a:xfrm>
            <a:off x="381000" y="1778000"/>
            <a:ext cx="3632200" cy="3302000"/>
          </a:xfrm>
          <a:prstGeom prst="roundRect">
            <a:avLst>
              <a:gd name="adj" fmla="val 0"/>
            </a:avLst>
          </a:prstGeom>
          <a:solidFill>
            <a:srgbClr val="FEF2F2">
              <a:alpha val="100000"/>
            </a:srgbClr>
          </a:solidFill>
          <a:ln w="12700" cap="flat" cmpd="sng">
            <a:solidFill>
              <a:srgbClr val="FCA5A5">
                <a:alpha val="50000"/>
              </a:srgbClr>
            </a:solidFill>
            <a:prstDash val="solid"/>
            <a:round/>
          </a:ln>
        </p:spPr>
        <p:txBody>
          <a:bodyPr vert="horz" wrap="square" lIns="63500" tIns="63500" rIns="63500" bIns="63500" rtlCol="0" anchor="ctr"/>
          <a:lstStyle/>
          <a:p>
            <a:pPr algn="ctr">
              <a:defRPr/>
            </a:pPr>
            <a:endParaRPr/>
          </a:p>
        </p:txBody>
      </p:sp>
      <p:sp>
        <p:nvSpPr>
          <p:cNvPr id="6" name="AutoShape 6"/>
          <p:cNvSpPr/>
          <p:nvPr/>
        </p:nvSpPr>
        <p:spPr>
          <a:xfrm>
            <a:off x="381000" y="1778000"/>
            <a:ext cx="3632200" cy="76200"/>
          </a:xfrm>
          <a:prstGeom prst="roundRect">
            <a:avLst>
              <a:gd name="adj" fmla="val 0"/>
            </a:avLst>
          </a:prstGeom>
          <a:solidFill>
            <a:srgbClr val="DC2626">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5000" y="2095500"/>
            <a:ext cx="508000" cy="508000"/>
          </a:xfrm>
          <a:prstGeom prst="rect">
            <a:avLst/>
          </a:prstGeom>
        </p:spPr>
      </p:pic>
      <p:sp>
        <p:nvSpPr>
          <p:cNvPr id="8" name="AutoShape 8"/>
          <p:cNvSpPr/>
          <p:nvPr/>
        </p:nvSpPr>
        <p:spPr>
          <a:xfrm>
            <a:off x="1397000" y="20955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991B1B"/>
                </a:solidFill>
                <a:latin typeface="Noto Sans SC"/>
                <a:ea typeface="Noto Sans SC"/>
                <a:cs typeface="Noto Sans SC"/>
                <a:sym typeface="Noto Sans SC"/>
              </a:rPr>
              <a:t>壹 · 初念归心，铸光十五年</a:t>
            </a:r>
            <a:endParaRPr lang="en-US" sz="1100"/>
          </a:p>
        </p:txBody>
      </p:sp>
      <p:cxnSp>
        <p:nvCxnSpPr>
          <p:cNvPr id="9" name="Connector 9"/>
          <p:cNvCxnSpPr/>
          <p:nvPr/>
        </p:nvCxnSpPr>
        <p:spPr>
          <a:xfrm rot="-13974">
            <a:off x="635013" y="2787650"/>
            <a:ext cx="3124200" cy="12700"/>
          </a:xfrm>
          <a:prstGeom prst="straightConnector1">
            <a:avLst/>
          </a:prstGeom>
          <a:solidFill>
            <a:srgbClr val="DEE0E3">
              <a:alpha val="100000"/>
            </a:srgbClr>
          </a:solidFill>
          <a:ln w="12700" cap="flat" cmpd="sng">
            <a:solidFill>
              <a:srgbClr val="DC2626">
                <a:alpha val="20000"/>
              </a:srgbClr>
            </a:solidFill>
            <a:prstDash val="dash"/>
            <a:round/>
            <a:headEnd type="none" w="med" len="med"/>
            <a:tailEnd type="none" w="med" len="med"/>
          </a:ln>
        </p:spPr>
      </p:cxnSp>
      <p:sp>
        <p:nvSpPr>
          <p:cNvPr id="10" name="AutoShape 10"/>
          <p:cNvSpPr/>
          <p:nvPr/>
        </p:nvSpPr>
        <p:spPr>
          <a:xfrm>
            <a:off x="571500" y="3048000"/>
            <a:ext cx="32512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374151"/>
                </a:solidFill>
                <a:latin typeface="Noto Sans SC"/>
                <a:ea typeface="Noto Sans SC"/>
                <a:cs typeface="Noto Sans SC"/>
                <a:sym typeface="Noto Sans SC"/>
              </a:rPr>
              <a:t>1995年，在原子物理领域已崭露头角的徐洪杰，毅然暂停个人研究，将全部精力投入上海光源的筹备建设。他带领团队攻坚克难，从蓝图构想到落地建成，一干就是十五年，为我国大科学装置建设奠定了坚实基础。</a:t>
            </a:r>
            <a:endParaRPr lang="en-US" sz="1100"/>
          </a:p>
        </p:txBody>
      </p:sp>
      <p:sp>
        <p:nvSpPr>
          <p:cNvPr id="11" name="AutoShape 11"/>
          <p:cNvSpPr/>
          <p:nvPr/>
        </p:nvSpPr>
        <p:spPr>
          <a:xfrm>
            <a:off x="4267200" y="1778000"/>
            <a:ext cx="3632200" cy="3302000"/>
          </a:xfrm>
          <a:prstGeom prst="roundRect">
            <a:avLst>
              <a:gd name="adj" fmla="val 0"/>
            </a:avLst>
          </a:prstGeom>
          <a:solidFill>
            <a:srgbClr val="FFFFFF">
              <a:alpha val="100000"/>
            </a:srgbClr>
          </a:solidFill>
          <a:ln w="12700" cap="flat" cmpd="sng">
            <a:solidFill>
              <a:srgbClr val="DC2626">
                <a:alpha val="30000"/>
              </a:srgbClr>
            </a:solidFill>
            <a:prstDash val="solid"/>
            <a:round/>
          </a:ln>
        </p:spPr>
        <p:txBody>
          <a:bodyPr vert="horz" wrap="square" lIns="63500" tIns="63500" rIns="63500" bIns="63500" rtlCol="0" anchor="ctr"/>
          <a:lstStyle/>
          <a:p>
            <a:pPr algn="ctr">
              <a:defRPr/>
            </a:pPr>
            <a:endParaRPr/>
          </a:p>
        </p:txBody>
      </p:sp>
      <p:sp>
        <p:nvSpPr>
          <p:cNvPr id="12" name="AutoShape 12"/>
          <p:cNvSpPr/>
          <p:nvPr/>
        </p:nvSpPr>
        <p:spPr>
          <a:xfrm>
            <a:off x="4267200" y="1778000"/>
            <a:ext cx="3632200" cy="76200"/>
          </a:xfrm>
          <a:prstGeom prst="roundRect">
            <a:avLst>
              <a:gd name="adj" fmla="val 0"/>
            </a:avLst>
          </a:prstGeom>
          <a:solidFill>
            <a:srgbClr val="EAB308">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3" name="Picture 1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21200" y="2095500"/>
            <a:ext cx="508000" cy="508000"/>
          </a:xfrm>
          <a:prstGeom prst="rect">
            <a:avLst/>
          </a:prstGeom>
        </p:spPr>
      </p:pic>
      <p:sp>
        <p:nvSpPr>
          <p:cNvPr id="14" name="AutoShape 14"/>
          <p:cNvSpPr/>
          <p:nvPr/>
        </p:nvSpPr>
        <p:spPr>
          <a:xfrm>
            <a:off x="5283200" y="20955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991B1B"/>
                </a:solidFill>
                <a:latin typeface="Noto Sans SC"/>
                <a:ea typeface="Noto Sans SC"/>
                <a:cs typeface="Noto Sans SC"/>
                <a:sym typeface="Noto Sans SC"/>
              </a:rPr>
              <a:t>贰 · 花甲跨界，勇闯无人区</a:t>
            </a:r>
            <a:endParaRPr lang="en-US" sz="1100"/>
          </a:p>
        </p:txBody>
      </p:sp>
      <p:cxnSp>
        <p:nvCxnSpPr>
          <p:cNvPr id="15" name="Connector 15"/>
          <p:cNvCxnSpPr/>
          <p:nvPr/>
        </p:nvCxnSpPr>
        <p:spPr>
          <a:xfrm rot="-13974">
            <a:off x="4521213" y="2787650"/>
            <a:ext cx="3124200" cy="12700"/>
          </a:xfrm>
          <a:prstGeom prst="straightConnector1">
            <a:avLst/>
          </a:prstGeom>
          <a:solidFill>
            <a:srgbClr val="DEE0E3">
              <a:alpha val="100000"/>
            </a:srgbClr>
          </a:solidFill>
          <a:ln w="12700" cap="flat" cmpd="sng">
            <a:solidFill>
              <a:srgbClr val="DC2626">
                <a:alpha val="20000"/>
              </a:srgbClr>
            </a:solidFill>
            <a:prstDash val="dash"/>
            <a:round/>
            <a:headEnd type="none" w="med" len="med"/>
            <a:tailEnd type="none" w="med" len="med"/>
          </a:ln>
        </p:spPr>
      </p:cxnSp>
      <p:sp>
        <p:nvSpPr>
          <p:cNvPr id="16" name="AutoShape 16"/>
          <p:cNvSpPr/>
          <p:nvPr/>
        </p:nvSpPr>
        <p:spPr>
          <a:xfrm>
            <a:off x="4457700" y="3048000"/>
            <a:ext cx="3251200" cy="1778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374151"/>
                </a:solidFill>
                <a:latin typeface="Noto Sans SC"/>
                <a:ea typeface="Noto Sans SC"/>
                <a:cs typeface="Noto Sans SC"/>
                <a:sym typeface="Noto Sans SC"/>
              </a:rPr>
              <a:t>2009年上海光源建成后，54岁的他再次“归零”，转向核能领域的“无人区”——钍基熔盐堆。面对劝阻，他掷地有声：“核能若被卡脖子，才是致命的。”他定下铁律：自己不发论文、不争奖项，带领团队扎根戈壁，默默探索。</a:t>
            </a:r>
            <a:endParaRPr lang="en-US" sz="1100"/>
          </a:p>
        </p:txBody>
      </p:sp>
      <p:sp>
        <p:nvSpPr>
          <p:cNvPr id="17" name="AutoShape 17"/>
          <p:cNvSpPr/>
          <p:nvPr/>
        </p:nvSpPr>
        <p:spPr>
          <a:xfrm>
            <a:off x="8153400" y="1778000"/>
            <a:ext cx="3632200" cy="3302000"/>
          </a:xfrm>
          <a:prstGeom prst="roundRect">
            <a:avLst>
              <a:gd name="adj" fmla="val 0"/>
            </a:avLst>
          </a:prstGeom>
          <a:solidFill>
            <a:srgbClr val="FEF2F2">
              <a:alpha val="100000"/>
            </a:srgbClr>
          </a:solidFill>
          <a:ln w="12700" cap="flat" cmpd="sng">
            <a:solidFill>
              <a:srgbClr val="FCA5A5">
                <a:alpha val="50000"/>
              </a:srgbClr>
            </a:solidFill>
            <a:prstDash val="solid"/>
            <a:round/>
          </a:ln>
        </p:spPr>
        <p:txBody>
          <a:bodyPr vert="horz" wrap="square" lIns="63500" tIns="63500" rIns="63500" bIns="63500" rtlCol="0" anchor="ctr"/>
          <a:lstStyle/>
          <a:p>
            <a:pPr algn="ctr">
              <a:defRPr/>
            </a:pPr>
            <a:endParaRPr/>
          </a:p>
        </p:txBody>
      </p:sp>
      <p:sp>
        <p:nvSpPr>
          <p:cNvPr id="18" name="AutoShape 18"/>
          <p:cNvSpPr/>
          <p:nvPr/>
        </p:nvSpPr>
        <p:spPr>
          <a:xfrm>
            <a:off x="8153400" y="1778000"/>
            <a:ext cx="3632200" cy="76200"/>
          </a:xfrm>
          <a:prstGeom prst="roundRect">
            <a:avLst>
              <a:gd name="adj" fmla="val 0"/>
            </a:avLst>
          </a:prstGeom>
          <a:solidFill>
            <a:srgbClr val="DC2626">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9" name="Picture 1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07400" y="2095500"/>
            <a:ext cx="508000" cy="508000"/>
          </a:xfrm>
          <a:prstGeom prst="rect">
            <a:avLst/>
          </a:prstGeom>
        </p:spPr>
      </p:pic>
      <p:sp>
        <p:nvSpPr>
          <p:cNvPr id="20" name="AutoShape 20"/>
          <p:cNvSpPr/>
          <p:nvPr/>
        </p:nvSpPr>
        <p:spPr>
          <a:xfrm>
            <a:off x="9169400" y="20955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991B1B"/>
                </a:solidFill>
                <a:latin typeface="Noto Sans SC"/>
                <a:ea typeface="Noto Sans SC"/>
                <a:cs typeface="Noto Sans SC"/>
                <a:sym typeface="Noto Sans SC"/>
              </a:rPr>
              <a:t>叁 · 以身许国，鞠躬尽瘁</a:t>
            </a:r>
            <a:endParaRPr lang="en-US" sz="1100"/>
          </a:p>
        </p:txBody>
      </p:sp>
      <p:cxnSp>
        <p:nvCxnSpPr>
          <p:cNvPr id="21" name="Connector 21"/>
          <p:cNvCxnSpPr/>
          <p:nvPr/>
        </p:nvCxnSpPr>
        <p:spPr>
          <a:xfrm rot="-13974">
            <a:off x="8407413" y="2787650"/>
            <a:ext cx="3124200" cy="12700"/>
          </a:xfrm>
          <a:prstGeom prst="straightConnector1">
            <a:avLst/>
          </a:prstGeom>
          <a:solidFill>
            <a:srgbClr val="DEE0E3">
              <a:alpha val="100000"/>
            </a:srgbClr>
          </a:solidFill>
          <a:ln w="12700" cap="flat" cmpd="sng">
            <a:solidFill>
              <a:srgbClr val="DC2626">
                <a:alpha val="20000"/>
              </a:srgbClr>
            </a:solidFill>
            <a:prstDash val="dash"/>
            <a:round/>
            <a:headEnd type="none" w="med" len="med"/>
            <a:tailEnd type="none" w="med" len="med"/>
          </a:ln>
        </p:spPr>
      </p:cxnSp>
      <p:sp>
        <p:nvSpPr>
          <p:cNvPr id="22" name="AutoShape 22"/>
          <p:cNvSpPr/>
          <p:nvPr/>
        </p:nvSpPr>
        <p:spPr>
          <a:xfrm>
            <a:off x="8343900" y="3048000"/>
            <a:ext cx="32512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374151"/>
                </a:solidFill>
                <a:latin typeface="Noto Sans SC"/>
                <a:ea typeface="Noto Sans SC"/>
                <a:cs typeface="Noto Sans SC"/>
                <a:sym typeface="Noto Sans SC"/>
              </a:rPr>
              <a:t>2025年9月，在连续超负荷工作后，徐洪杰累倒在挚爱的工作岗位上。他用一生诠释了“把论文写在祖国大地上”的深刻内涵，将个人的命运与国家的命运紧紧相连，用生命书写了一位科学家的家国情怀与责任担当。</a:t>
            </a:r>
            <a:endParaRPr lang="en-US" sz="1100"/>
          </a:p>
        </p:txBody>
      </p:sp>
      <p:sp>
        <p:nvSpPr>
          <p:cNvPr id="23" name="AutoShape 23"/>
          <p:cNvSpPr/>
          <p:nvPr/>
        </p:nvSpPr>
        <p:spPr>
          <a:xfrm>
            <a:off x="381000" y="5461000"/>
            <a:ext cx="11430000" cy="1079500"/>
          </a:xfrm>
          <a:prstGeom prst="roundRect">
            <a:avLst>
              <a:gd name="adj" fmla="val 0"/>
            </a:avLst>
          </a:prstGeom>
          <a:solidFill>
            <a:srgbClr val="FFFFFF">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p>
        </p:txBody>
      </p:sp>
      <p:sp>
        <p:nvSpPr>
          <p:cNvPr id="24" name="AutoShape 24"/>
          <p:cNvSpPr/>
          <p:nvPr/>
        </p:nvSpPr>
        <p:spPr>
          <a:xfrm>
            <a:off x="571500" y="5588000"/>
            <a:ext cx="8255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500" b="1" i="0" u="none" strike="noStrike">
                <a:solidFill>
                  <a:srgbClr val="B91C1C"/>
                </a:solidFill>
                <a:latin typeface="Noto Sans SC"/>
                <a:ea typeface="Noto Sans SC"/>
                <a:cs typeface="Noto Sans SC"/>
                <a:sym typeface="Noto Sans SC"/>
              </a:rPr>
              <a:t>“科学无国界，但科学家有祖国。”</a:t>
            </a:r>
            <a:r>
              <a:rPr lang="en-US" sz="1400" b="0" i="0" u="none" strike="noStrike">
                <a:solidFill>
                  <a:srgbClr val="4B5563"/>
                </a:solidFill>
                <a:latin typeface="Noto Sans SC"/>
                <a:ea typeface="Noto Sans SC"/>
                <a:cs typeface="Noto Sans SC"/>
                <a:sym typeface="Noto Sans SC"/>
              </a:rPr>
              <a:t>徐洪杰的两次“归零”，不是放弃，而是以国家需求为导向的重新出发。他的故事，是新时代科研工作者淡泊名利、甘于奉献的缩影，是最生动的“不忘初心、牢记使命”的实践教材。</a:t>
            </a:r>
            <a:endParaRPr lang="en-US" sz="1100"/>
          </a:p>
        </p:txBody>
      </p:sp>
      <p:cxnSp>
        <p:nvCxnSpPr>
          <p:cNvPr id="25" name="Connector 25"/>
          <p:cNvCxnSpPr/>
          <p:nvPr/>
        </p:nvCxnSpPr>
        <p:spPr>
          <a:xfrm rot="5347115">
            <a:off x="8731250" y="5994449"/>
            <a:ext cx="8255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pic>
        <p:nvPicPr>
          <p:cNvPr id="26" name="Picture 2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525000" y="5651500"/>
            <a:ext cx="711200" cy="711200"/>
          </a:xfrm>
          <a:prstGeom prst="rect">
            <a:avLst/>
          </a:prstGeom>
        </p:spPr>
      </p:pic>
      <p:sp>
        <p:nvSpPr>
          <p:cNvPr id="27" name="AutoShape 27"/>
          <p:cNvSpPr/>
          <p:nvPr/>
        </p:nvSpPr>
        <p:spPr>
          <a:xfrm>
            <a:off x="10414000" y="5651500"/>
            <a:ext cx="1524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991B1B">
                    <a:alpha val="80000"/>
                  </a:srgbClr>
                </a:solidFill>
                <a:latin typeface="Noto Sans SC"/>
                <a:ea typeface="Noto Sans SC"/>
                <a:cs typeface="Noto Sans SC"/>
                <a:sym typeface="Noto Sans SC"/>
              </a:rPr>
              <a:t>壮志凌云</a:t>
            </a:r>
            <a:br>
              <a:rPr lang="en-US" sz="1300" b="0" i="0" u="none" strike="noStrike">
                <a:solidFill>
                  <a:srgbClr val="991B1B">
                    <a:alpha val="80000"/>
                  </a:srgbClr>
                </a:solidFill>
                <a:latin typeface="Noto Sans SC"/>
                <a:ea typeface="Noto Sans SC"/>
                <a:cs typeface="Noto Sans SC"/>
                <a:sym typeface="Noto Sans SC"/>
              </a:rPr>
            </a:br>
            <a:r>
              <a:rPr lang="en-US" sz="1300" b="0" i="0" u="none" strike="noStrike">
                <a:solidFill>
                  <a:srgbClr val="991B1B">
                    <a:alpha val="80000"/>
                  </a:srgbClr>
                </a:solidFill>
                <a:latin typeface="Noto Sans SC"/>
                <a:ea typeface="Noto Sans SC"/>
                <a:cs typeface="Noto Sans SC"/>
                <a:sym typeface="Noto Sans SC"/>
              </a:rPr>
              <a:t>薪火相传</a:t>
            </a:r>
            <a:endParaRPr lang="en-US" sz="11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1524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508000" y="508000"/>
            <a:ext cx="1117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B91C1C"/>
                </a:solidFill>
                <a:latin typeface="Noto Sans SC"/>
                <a:ea typeface="Noto Sans SC"/>
                <a:cs typeface="Noto Sans SC"/>
                <a:sym typeface="Noto Sans SC"/>
              </a:rPr>
              <a:t>正确政绩观启示</a:t>
            </a:r>
            <a:endParaRPr lang="en-US" sz="1100"/>
          </a:p>
        </p:txBody>
      </p:sp>
      <p:cxnSp>
        <p:nvCxnSpPr>
          <p:cNvPr id="4" name="Connector 4"/>
          <p:cNvCxnSpPr/>
          <p:nvPr/>
        </p:nvCxnSpPr>
        <p:spPr>
          <a:xfrm rot="-3906">
            <a:off x="508004" y="1390650"/>
            <a:ext cx="11176000" cy="12700"/>
          </a:xfrm>
          <a:prstGeom prst="straightConnector1">
            <a:avLst/>
          </a:prstGeom>
          <a:solidFill>
            <a:srgbClr val="DEE0E3">
              <a:alpha val="100000"/>
            </a:srgbClr>
          </a:solidFill>
          <a:ln w="12700" cap="flat" cmpd="sng">
            <a:solidFill>
              <a:srgbClr val="B91C1C">
                <a:alpha val="20000"/>
              </a:srgbClr>
            </a:solidFill>
            <a:prstDash val="solid"/>
            <a:round/>
            <a:headEnd type="none" w="med" len="med"/>
            <a:tailEnd type="none" w="med" len="med"/>
          </a:ln>
        </p:spPr>
      </p:cxnSp>
      <p:sp>
        <p:nvSpPr>
          <p:cNvPr id="5" name="AutoShape 5"/>
          <p:cNvSpPr/>
          <p:nvPr/>
        </p:nvSpPr>
        <p:spPr>
          <a:xfrm>
            <a:off x="508000" y="1905000"/>
            <a:ext cx="4572000" cy="2794000"/>
          </a:xfrm>
          <a:prstGeom prst="roundRect">
            <a:avLst>
              <a:gd name="adj" fmla="val 0"/>
            </a:avLst>
          </a:prstGeom>
          <a:solidFill>
            <a:srgbClr val="B91C1C">
              <a:alpha val="6000"/>
            </a:srgbClr>
          </a:solidFill>
          <a:ln w="25400" cap="flat" cmpd="sng">
            <a:noFill/>
            <a:prstDash val="solid"/>
            <a:round/>
          </a:ln>
        </p:spPr>
        <p:txBody>
          <a:bodyPr vert="horz" wrap="square" lIns="63500" tIns="63500" rIns="63500" bIns="63500" rtlCol="0" anchor="ctr"/>
          <a:lstStyle/>
          <a:p>
            <a:pPr algn="ctr">
              <a:defRPr/>
            </a:pPr>
            <a:endParaRPr/>
          </a:p>
        </p:txBody>
      </p:sp>
      <p:sp>
        <p:nvSpPr>
          <p:cNvPr id="6" name="AutoShape 6"/>
          <p:cNvSpPr/>
          <p:nvPr/>
        </p:nvSpPr>
        <p:spPr>
          <a:xfrm>
            <a:off x="508000" y="1905000"/>
            <a:ext cx="76200" cy="27940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762000" y="2159000"/>
            <a:ext cx="4064000" cy="228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991B1B"/>
                </a:solidFill>
                <a:latin typeface="Noto Sans SC"/>
                <a:ea typeface="Noto Sans SC"/>
                <a:cs typeface="Noto Sans SC"/>
                <a:sym typeface="Noto Sans SC"/>
              </a:rPr>
              <a:t>“科学家的价值不在于获得了多少头衔和荣誉，而在于为科学进步和国家发展作出了什么实质性的贡献。”</a:t>
            </a:r>
            <a:endParaRPr lang="en-US" sz="1100"/>
          </a:p>
          <a:p>
            <a:pPr marL="0" indent="0" algn="l">
              <a:lnSpc>
                <a:spcPct val="150000"/>
              </a:lnSpc>
            </a:pPr>
            <a:r>
              <a:rPr lang="en-US" sz="1400" b="0" i="0" u="none" strike="noStrike">
                <a:solidFill>
                  <a:srgbClr val="525252"/>
                </a:solidFill>
                <a:latin typeface="Noto Sans SC"/>
                <a:ea typeface="Noto Sans SC"/>
                <a:cs typeface="Noto Sans SC"/>
                <a:sym typeface="Noto Sans SC"/>
              </a:rPr>
              <a:t>—— 徐洪杰</a:t>
            </a:r>
          </a:p>
        </p:txBody>
      </p:sp>
      <p:sp>
        <p:nvSpPr>
          <p:cNvPr id="8" name="AutoShape 8"/>
          <p:cNvSpPr/>
          <p:nvPr/>
        </p:nvSpPr>
        <p:spPr>
          <a:xfrm>
            <a:off x="5588000" y="1905000"/>
            <a:ext cx="6096000" cy="1206500"/>
          </a:xfrm>
          <a:prstGeom prst="roundRect">
            <a:avLst>
              <a:gd name="adj" fmla="val 0"/>
            </a:avLst>
          </a:prstGeom>
          <a:solidFill>
            <a:srgbClr val="FFFFFF">
              <a:alpha val="100000"/>
            </a:srgbClr>
          </a:solidFill>
          <a:ln w="12700" cap="flat" cmpd="sng">
            <a:solidFill>
              <a:srgbClr val="B91C1C">
                <a:alpha val="15000"/>
              </a:srgbClr>
            </a:solid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78500" y="2095500"/>
            <a:ext cx="508000" cy="508000"/>
          </a:xfrm>
          <a:prstGeom prst="rect">
            <a:avLst/>
          </a:prstGeom>
        </p:spPr>
      </p:pic>
      <p:sp>
        <p:nvSpPr>
          <p:cNvPr id="10" name="AutoShape 10"/>
          <p:cNvSpPr/>
          <p:nvPr/>
        </p:nvSpPr>
        <p:spPr>
          <a:xfrm>
            <a:off x="6477000" y="2032000"/>
            <a:ext cx="5080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a:ea typeface="Noto Sans SC"/>
                <a:cs typeface="Noto Sans SC"/>
                <a:sym typeface="Noto Sans SC"/>
              </a:rPr>
              <a:t>锚定国家命运的关键抉择</a:t>
            </a:r>
            <a:endParaRPr lang="en-US" sz="1100"/>
          </a:p>
          <a:p>
            <a:pPr marL="0" indent="0" algn="l">
              <a:lnSpc>
                <a:spcPct val="108333"/>
              </a:lnSpc>
            </a:pPr>
            <a:r>
              <a:rPr lang="en-US" sz="1300" b="0" i="0" u="none" strike="noStrike">
                <a:solidFill>
                  <a:srgbClr val="666666"/>
                </a:solidFill>
                <a:latin typeface="Noto Sans SC"/>
                <a:ea typeface="Noto Sans SC"/>
                <a:cs typeface="Noto Sans SC"/>
                <a:sym typeface="Noto Sans SC"/>
              </a:rPr>
              <a:t>徐洪杰的两次关键抉择，让他主动远离了传统评价体系中的“学术高产”路径，却毅然将个人的科研生涯与国家发展的宏大叙事紧紧捆绑，用行动诠释了科学家的家国大义。</a:t>
            </a:r>
          </a:p>
        </p:txBody>
      </p:sp>
      <p:sp>
        <p:nvSpPr>
          <p:cNvPr id="11" name="AutoShape 11"/>
          <p:cNvSpPr/>
          <p:nvPr/>
        </p:nvSpPr>
        <p:spPr>
          <a:xfrm>
            <a:off x="5588000" y="3302000"/>
            <a:ext cx="6096000" cy="1206500"/>
          </a:xfrm>
          <a:prstGeom prst="roundRect">
            <a:avLst>
              <a:gd name="adj" fmla="val 0"/>
            </a:avLst>
          </a:prstGeom>
          <a:solidFill>
            <a:srgbClr val="FFFFFF">
              <a:alpha val="100000"/>
            </a:srgbClr>
          </a:solidFill>
          <a:ln w="12700" cap="flat" cmpd="sng">
            <a:solidFill>
              <a:srgbClr val="B91C1C">
                <a:alpha val="15000"/>
              </a:srgbClr>
            </a:solidFill>
            <a:prstDash val="solid"/>
            <a:round/>
          </a:ln>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78500" y="3492500"/>
            <a:ext cx="508000" cy="508000"/>
          </a:xfrm>
          <a:prstGeom prst="rect">
            <a:avLst/>
          </a:prstGeom>
        </p:spPr>
      </p:pic>
      <p:sp>
        <p:nvSpPr>
          <p:cNvPr id="13" name="AutoShape 13"/>
          <p:cNvSpPr/>
          <p:nvPr/>
        </p:nvSpPr>
        <p:spPr>
          <a:xfrm>
            <a:off x="6477000" y="3429000"/>
            <a:ext cx="5080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a:ea typeface="Noto Sans SC"/>
                <a:cs typeface="Noto Sans SC"/>
                <a:sym typeface="Noto Sans SC"/>
              </a:rPr>
              <a:t>淡泊名利的纯粹价值追求</a:t>
            </a:r>
            <a:endParaRPr lang="en-US" sz="1100"/>
          </a:p>
          <a:p>
            <a:pPr marL="0" indent="0" algn="l">
              <a:lnSpc>
                <a:spcPct val="108333"/>
              </a:lnSpc>
            </a:pPr>
            <a:r>
              <a:rPr lang="en-US" sz="1300" b="0" i="0" u="none" strike="noStrike">
                <a:solidFill>
                  <a:srgbClr val="666666"/>
                </a:solidFill>
                <a:latin typeface="Noto Sans SC"/>
                <a:ea typeface="Noto Sans SC"/>
                <a:cs typeface="Noto Sans SC"/>
                <a:sym typeface="Noto Sans SC"/>
              </a:rPr>
              <a:t>他视头衔荣誉如浮云，唯重实质性贡献。凝聚人心、甘为人梯，以“不图虚名、不务虚功”的态度，摒弃浮躁功利，为科研工作者树立了最本真的价值标杆。</a:t>
            </a:r>
          </a:p>
        </p:txBody>
      </p:sp>
      <p:sp>
        <p:nvSpPr>
          <p:cNvPr id="14" name="AutoShape 14"/>
          <p:cNvSpPr/>
          <p:nvPr/>
        </p:nvSpPr>
        <p:spPr>
          <a:xfrm>
            <a:off x="508000" y="5207000"/>
            <a:ext cx="11176000" cy="1143000"/>
          </a:xfrm>
          <a:prstGeom prst="roundRect">
            <a:avLst>
              <a:gd name="adj" fmla="val 0"/>
            </a:avLst>
          </a:prstGeom>
          <a:solidFill>
            <a:srgbClr val="B91C1C">
              <a:alpha val="8000"/>
            </a:srgbClr>
          </a:solidFill>
          <a:ln w="25400" cap="flat" cmpd="sng">
            <a:noFill/>
            <a:prstDash val="solid"/>
            <a:round/>
          </a:ln>
        </p:spPr>
        <p:txBody>
          <a:bodyPr vert="horz" wrap="square" lIns="63500" tIns="63500" rIns="63500" bIns="63500" rtlCol="0" anchor="ctr"/>
          <a:lstStyle/>
          <a:p>
            <a:pPr algn="ctr">
              <a:defRPr/>
            </a:pPr>
            <a:endParaRPr/>
          </a:p>
        </p:txBody>
      </p:sp>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62000" y="5397500"/>
            <a:ext cx="635000" cy="635000"/>
          </a:xfrm>
          <a:prstGeom prst="rect">
            <a:avLst/>
          </a:prstGeom>
        </p:spPr>
      </p:pic>
      <p:cxnSp>
        <p:nvCxnSpPr>
          <p:cNvPr id="16" name="Connector 16"/>
          <p:cNvCxnSpPr/>
          <p:nvPr/>
        </p:nvCxnSpPr>
        <p:spPr>
          <a:xfrm rot="5342709">
            <a:off x="1397000" y="5772203"/>
            <a:ext cx="762000" cy="12700"/>
          </a:xfrm>
          <a:prstGeom prst="straightConnector1">
            <a:avLst/>
          </a:prstGeom>
          <a:solidFill>
            <a:srgbClr val="DEE0E3">
              <a:alpha val="100000"/>
            </a:srgbClr>
          </a:solidFill>
          <a:ln w="12700" cap="flat" cmpd="sng">
            <a:solidFill>
              <a:srgbClr val="B91C1C">
                <a:alpha val="30000"/>
              </a:srgbClr>
            </a:solidFill>
            <a:prstDash val="solid"/>
            <a:round/>
            <a:headEnd type="none" w="med" len="med"/>
            <a:tailEnd type="none" w="med" len="med"/>
          </a:ln>
        </p:spPr>
      </p:cxnSp>
      <p:sp>
        <p:nvSpPr>
          <p:cNvPr id="17" name="AutoShape 17"/>
          <p:cNvSpPr/>
          <p:nvPr/>
        </p:nvSpPr>
        <p:spPr>
          <a:xfrm>
            <a:off x="2032000" y="5334000"/>
            <a:ext cx="9398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600" b="1" i="0" u="none" strike="noStrike">
                <a:solidFill>
                  <a:srgbClr val="991B1B"/>
                </a:solidFill>
                <a:latin typeface="Noto Sans SC"/>
                <a:ea typeface="Noto Sans SC"/>
                <a:cs typeface="Noto Sans SC"/>
                <a:sym typeface="Noto Sans SC"/>
              </a:rPr>
              <a:t>践行正确政绩观的时代典范</a:t>
            </a:r>
            <a:endParaRPr lang="en-US" sz="1100"/>
          </a:p>
          <a:p>
            <a:pPr marL="0" indent="0" algn="l">
              <a:lnSpc>
                <a:spcPct val="108333"/>
              </a:lnSpc>
            </a:pPr>
            <a:r>
              <a:rPr lang="en-US" sz="1300" b="0" i="0" u="none" strike="noStrike">
                <a:solidFill>
                  <a:srgbClr val="424242"/>
                </a:solidFill>
                <a:latin typeface="Noto Sans SC"/>
                <a:ea typeface="Noto Sans SC"/>
                <a:cs typeface="Noto Sans SC"/>
                <a:sym typeface="Noto Sans SC"/>
              </a:rPr>
              <a:t>徐洪杰以“功成不必在我”的精神境界和“功成必定有我”的历史担当真抓实干，这种政绩观超越了个人得失，不仅是科研工作者的圭臬，更是新时代领导干部坚守初心、为民服务的为政之道与成事之要。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A41717">
                <a:alpha val="100000"/>
              </a:srgbClr>
            </a:gs>
            <a:gs pos="100000">
              <a:srgbClr val="7F1D1D">
                <a:alpha val="100000"/>
              </a:srgbClr>
            </a:gs>
          </a:gsLst>
          <a:lin ang="5400000"/>
        </a:gradFill>
        <a:effectLst/>
      </p:bgPr>
    </p:bg>
    <p:spTree>
      <p:nvGrpSpPr>
        <p:cNvPr id="1" name=""/>
        <p:cNvGrpSpPr/>
        <p:nvPr/>
      </p:nvGrpSpPr>
      <p:grpSpPr>
        <a:xfrm>
          <a:off x="0" y="0"/>
          <a:ext cx="0" cy="0"/>
          <a:chOff x="0" y="0"/>
          <a:chExt cx="0" cy="0"/>
        </a:xfrm>
      </p:grpSpPr>
      <p:sp>
        <p:nvSpPr>
          <p:cNvPr id="2" name="AutoShape 2"/>
          <p:cNvSpPr/>
          <p:nvPr/>
        </p:nvSpPr>
        <p:spPr>
          <a:xfrm>
            <a:off x="0" y="0"/>
            <a:ext cx="12192000" cy="2540000"/>
          </a:xfrm>
          <a:prstGeom prst="roundRect">
            <a:avLst>
              <a:gd name="adj" fmla="val 0"/>
            </a:avLst>
          </a:prstGeom>
          <a:gradFill rotWithShape="1">
            <a:gsLst>
              <a:gs pos="0">
                <a:srgbClr val="FFFFFF">
                  <a:alpha val="10000"/>
                </a:srgbClr>
              </a:gs>
              <a:gs pos="100000">
                <a:srgbClr val="FFFFFF">
                  <a:alpha val="0"/>
                </a:srgbClr>
              </a:gs>
            </a:gsLst>
            <a:lin ang="5400000"/>
          </a:gra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635000" y="4826000"/>
            <a:ext cx="5080000" cy="1905000"/>
          </a:xfrm>
          <a:prstGeom prst="triangle">
            <a:avLst/>
          </a:prstGeom>
          <a:solidFill>
            <a:srgbClr val="FFD700">
              <a:alpha val="8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7620000" y="4445000"/>
            <a:ext cx="6350000" cy="2540000"/>
          </a:xfrm>
          <a:prstGeom prst="triangle">
            <a:avLst/>
          </a:prstGeom>
          <a:solidFill>
            <a:srgbClr val="FFFFFF">
              <a:alpha val="5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0" y="5842000"/>
            <a:ext cx="12192000" cy="76200"/>
          </a:xfrm>
          <a:prstGeom prst="roundRect">
            <a:avLst>
              <a:gd name="adj" fmla="val 0"/>
            </a:avLst>
          </a:prstGeom>
          <a:solidFill>
            <a:srgbClr val="FFD700">
              <a:alpha val="60000"/>
            </a:srgbClr>
          </a:solidFill>
          <a:ln w="25400" cap="flat" cmpd="sng">
            <a:noFill/>
            <a:prstDash val="solid"/>
            <a:round/>
          </a:ln>
        </p:spPr>
        <p:txBody>
          <a:bodyPr vert="horz" wrap="square" lIns="63500" tIns="63500" rIns="63500" bIns="63500" rtlCol="0" anchor="ctr"/>
          <a:lstStyle/>
          <a:p>
            <a:pPr algn="ctr">
              <a:defRPr/>
            </a:pPr>
            <a:endParaRPr/>
          </a:p>
        </p:txBody>
      </p:sp>
      <p:sp>
        <p:nvSpPr>
          <p:cNvPr id="6" name="AutoShape 6"/>
          <p:cNvSpPr/>
          <p:nvPr/>
        </p:nvSpPr>
        <p:spPr>
          <a:xfrm>
            <a:off x="2286000" y="2286000"/>
            <a:ext cx="7620000" cy="254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0" y="2921000"/>
            <a:ext cx="12192000" cy="1524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6000" b="1" i="0" u="none" strike="noStrike">
                <a:solidFill>
                  <a:srgbClr val="FFFFFF"/>
                </a:solidFill>
                <a:latin typeface="Noto Sans SC"/>
                <a:ea typeface="Noto Sans SC"/>
                <a:cs typeface="Noto Sans SC"/>
                <a:sym typeface="Noto Sans SC"/>
              </a:rPr>
              <a:t>谢谢观看</a:t>
            </a:r>
            <a:endParaRPr lang="en-US" sz="1100"/>
          </a:p>
        </p:txBody>
      </p:sp>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14000" y="1524000"/>
            <a:ext cx="609600" cy="609600"/>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5000" y="2032000"/>
            <a:ext cx="406400" cy="406400"/>
          </a:xfrm>
          <a:prstGeom prst="rect">
            <a:avLst/>
          </a:prstGeom>
        </p:spPr>
      </p:pic>
      <p:sp>
        <p:nvSpPr>
          <p:cNvPr id="10" name="AutoShape 10"/>
          <p:cNvSpPr/>
          <p:nvPr/>
        </p:nvSpPr>
        <p:spPr>
          <a:xfrm>
            <a:off x="635000" y="5969000"/>
            <a:ext cx="10922000" cy="762000"/>
          </a:xfrm>
          <a:prstGeom prst="roundRect">
            <a:avLst>
              <a:gd name="adj" fmla="val 0"/>
            </a:avLst>
          </a:prstGeom>
          <a:solidFill>
            <a:srgbClr val="000000">
              <a:alpha val="20000"/>
            </a:srgbClr>
          </a:solidFill>
          <a:ln w="25400" cap="flat" cmpd="sng">
            <a:noFill/>
            <a:prstDash val="solid"/>
            <a:round/>
          </a:ln>
        </p:spPr>
        <p:txBody>
          <a:bodyPr vert="horz" wrap="square" lIns="63500" tIns="63500" rIns="63500" bIns="63500" rtlCol="0" anchor="ctr"/>
          <a:lstStyle/>
          <a:p>
            <a:pPr algn="ctr">
              <a:defRPr/>
            </a:pPr>
            <a:endParaRPr/>
          </a:p>
        </p:txBody>
      </p:sp>
      <p:sp>
        <p:nvSpPr>
          <p:cNvPr id="11" name="AutoShape 11"/>
          <p:cNvSpPr/>
          <p:nvPr/>
        </p:nvSpPr>
        <p:spPr>
          <a:xfrm>
            <a:off x="889000" y="6096000"/>
            <a:ext cx="508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0" i="0" u="none" strike="noStrike" dirty="0" err="1">
                <a:solidFill>
                  <a:srgbClr val="FFFFFF">
                    <a:alpha val="90196"/>
                  </a:srgbClr>
                </a:solidFill>
                <a:latin typeface="Noto Sans SC"/>
                <a:ea typeface="Noto Sans SC"/>
                <a:cs typeface="Noto Sans SC"/>
                <a:sym typeface="Noto Sans SC"/>
              </a:rPr>
              <a:t>演讲人</a:t>
            </a:r>
            <a:r>
              <a:rPr lang="en-US" sz="1800" b="0" i="0" u="none" strike="noStrike" dirty="0">
                <a:solidFill>
                  <a:srgbClr val="FFFFFF">
                    <a:alpha val="90196"/>
                  </a:srgbClr>
                </a:solidFill>
                <a:latin typeface="Noto Sans SC"/>
                <a:ea typeface="Noto Sans SC"/>
                <a:cs typeface="Noto Sans SC"/>
                <a:sym typeface="Noto Sans SC"/>
              </a:rPr>
              <a:t>：</a:t>
            </a:r>
            <a:r>
              <a:rPr lang="zh-CN" altLang="en-US" sz="1800" b="0" i="0" u="none" strike="noStrike" dirty="0">
                <a:solidFill>
                  <a:srgbClr val="FFFFFF">
                    <a:alpha val="90196"/>
                  </a:srgbClr>
                </a:solidFill>
                <a:latin typeface="Noto Sans SC"/>
                <a:ea typeface="Noto Sans SC"/>
                <a:cs typeface="Noto Sans SC"/>
                <a:sym typeface="Noto Sans SC"/>
              </a:rPr>
              <a:t>金魁</a:t>
            </a:r>
            <a:endParaRPr lang="en-US" sz="1100" dirty="0"/>
          </a:p>
        </p:txBody>
      </p:sp>
      <p:cxnSp>
        <p:nvCxnSpPr>
          <p:cNvPr id="12" name="Connector 12"/>
          <p:cNvCxnSpPr/>
          <p:nvPr/>
        </p:nvCxnSpPr>
        <p:spPr>
          <a:xfrm rot="5314074">
            <a:off x="5842000" y="6343729"/>
            <a:ext cx="508000" cy="12700"/>
          </a:xfrm>
          <a:prstGeom prst="straightConnector1">
            <a:avLst/>
          </a:prstGeom>
          <a:solidFill>
            <a:srgbClr val="DEE0E3">
              <a:alpha val="100000"/>
            </a:srgbClr>
          </a:solidFill>
          <a:ln w="12700" cap="flat" cmpd="sng">
            <a:solidFill>
              <a:srgbClr val="FFFFFF">
                <a:alpha val="30000"/>
              </a:srgbClr>
            </a:solidFill>
            <a:prstDash val="solid"/>
            <a:round/>
            <a:headEnd type="none" w="med" len="med"/>
            <a:tailEnd type="none" w="med" len="med"/>
          </a:ln>
        </p:spPr>
      </p:cxnSp>
      <p:sp>
        <p:nvSpPr>
          <p:cNvPr id="13" name="AutoShape 13"/>
          <p:cNvSpPr/>
          <p:nvPr/>
        </p:nvSpPr>
        <p:spPr>
          <a:xfrm>
            <a:off x="6350000" y="6096000"/>
            <a:ext cx="5080000" cy="5080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1800" b="0" i="0" u="none" strike="noStrike" dirty="0">
                <a:solidFill>
                  <a:srgbClr val="FFFFFF">
                    <a:alpha val="90196"/>
                  </a:srgbClr>
                </a:solidFill>
                <a:latin typeface="Noto Sans SC"/>
                <a:ea typeface="Noto Sans SC"/>
                <a:cs typeface="Noto Sans SC"/>
                <a:sym typeface="Noto Sans SC"/>
              </a:rPr>
              <a:t>时间：2026.06.29</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152400"/>
          </a:xfrm>
          <a:prstGeom prst="roundRect">
            <a:avLst>
              <a:gd name="adj" fmla="val 0"/>
            </a:avLst>
          </a:prstGeom>
          <a:solidFill>
            <a:srgbClr val="C0000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203200"/>
            <a:ext cx="12192000" cy="50800"/>
          </a:xfrm>
          <a:prstGeom prst="roundRect">
            <a:avLst>
              <a:gd name="adj" fmla="val 0"/>
            </a:avLst>
          </a:prstGeom>
          <a:solidFill>
            <a:srgbClr val="C00000">
              <a:alpha val="4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9525000" y="0"/>
            <a:ext cx="2667000" cy="1524000"/>
          </a:xfrm>
          <a:prstGeom prst="roundRect">
            <a:avLst>
              <a:gd name="adj" fmla="val 0"/>
            </a:avLst>
          </a:prstGeom>
          <a:solidFill>
            <a:srgbClr val="C00000">
              <a:alpha val="8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609600" y="762000"/>
            <a:ext cx="5080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C00000"/>
                </a:solidFill>
                <a:latin typeface="Noto Sans SC"/>
                <a:ea typeface="Noto Sans SC"/>
                <a:cs typeface="Noto Sans SC"/>
                <a:sym typeface="Noto Sans SC"/>
              </a:rPr>
              <a:t>前言/导读</a:t>
            </a:r>
            <a:endParaRPr lang="en-US" sz="1100"/>
          </a:p>
        </p:txBody>
      </p:sp>
      <p:cxnSp>
        <p:nvCxnSpPr>
          <p:cNvPr id="6" name="Connector 6"/>
          <p:cNvCxnSpPr/>
          <p:nvPr/>
        </p:nvCxnSpPr>
        <p:spPr>
          <a:xfrm rot="-3978">
            <a:off x="609604" y="1644650"/>
            <a:ext cx="10972800" cy="12700"/>
          </a:xfrm>
          <a:prstGeom prst="line">
            <a:avLst/>
          </a:prstGeom>
          <a:solidFill>
            <a:srgbClr val="DEE0E3">
              <a:alpha val="100000"/>
            </a:srgbClr>
          </a:solidFill>
          <a:ln w="12700" cap="flat" cmpd="sng">
            <a:solidFill>
              <a:srgbClr val="C00000">
                <a:alpha val="20000"/>
              </a:srgbClr>
            </a:solidFill>
            <a:prstDash val="solid"/>
            <a:round/>
            <a:headEnd type="none" w="med" len="med"/>
            <a:tailEnd type="none" w="med" len="med"/>
          </a:ln>
        </p:spPr>
      </p:cxnSp>
      <p:sp>
        <p:nvSpPr>
          <p:cNvPr id="7" name="AutoShape 7"/>
          <p:cNvSpPr/>
          <p:nvPr/>
        </p:nvSpPr>
        <p:spPr>
          <a:xfrm>
            <a:off x="609600" y="2159000"/>
            <a:ext cx="5334000" cy="1905000"/>
          </a:xfrm>
          <a:prstGeom prst="roundRect">
            <a:avLst>
              <a:gd name="adj" fmla="val 0"/>
            </a:avLst>
          </a:prstGeom>
          <a:solidFill>
            <a:srgbClr val="C00000">
              <a:alpha val="3000"/>
            </a:srgbClr>
          </a:solidFill>
          <a:ln w="25400" cap="flat" cmpd="sng">
            <a:noFill/>
            <a:prstDash val="solid"/>
            <a:round/>
          </a:ln>
        </p:spPr>
        <p:txBody>
          <a:bodyPr vert="horz" wrap="square" lIns="63500" tIns="63500" rIns="63500" bIns="63500" rtlCol="0" anchor="ctr"/>
          <a:lstStyle/>
          <a:p>
            <a:pPr algn="ctr">
              <a:defRPr/>
            </a:pPr>
            <a:endParaRPr/>
          </a:p>
        </p:txBody>
      </p:sp>
      <p:sp>
        <p:nvSpPr>
          <p:cNvPr id="8" name="AutoShape 8"/>
          <p:cNvSpPr/>
          <p:nvPr/>
        </p:nvSpPr>
        <p:spPr>
          <a:xfrm>
            <a:off x="609600" y="2159000"/>
            <a:ext cx="50800" cy="1905000"/>
          </a:xfrm>
          <a:prstGeom prst="roundRect">
            <a:avLst>
              <a:gd name="adj" fmla="val 0"/>
            </a:avLst>
          </a:prstGeom>
          <a:solidFill>
            <a:srgbClr val="C0000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9" name="AutoShape 9"/>
          <p:cNvSpPr/>
          <p:nvPr/>
        </p:nvSpPr>
        <p:spPr>
          <a:xfrm>
            <a:off x="825500" y="2286000"/>
            <a:ext cx="4953000" cy="1651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800" b="1" i="0" u="none" strike="noStrike">
                <a:solidFill>
                  <a:srgbClr val="A00000"/>
                </a:solidFill>
                <a:latin typeface="Noto Sans SC"/>
                <a:ea typeface="Noto Sans SC"/>
                <a:cs typeface="Noto Sans SC"/>
                <a:sym typeface="Noto Sans SC"/>
              </a:rPr>
              <a:t>01. 时代号召：树立正确政绩观</a:t>
            </a:r>
            <a:endParaRPr lang="en-US" sz="1100"/>
          </a:p>
          <a:p>
            <a:pPr marL="0" indent="0" algn="l">
              <a:lnSpc>
                <a:spcPct val="116666"/>
              </a:lnSpc>
            </a:pPr>
            <a:r>
              <a:rPr lang="en-US" sz="1400" b="0" i="0" u="none" strike="noStrike">
                <a:solidFill>
                  <a:srgbClr val="333333"/>
                </a:solidFill>
                <a:latin typeface="Noto Sans SC"/>
                <a:ea typeface="Noto Sans SC"/>
                <a:cs typeface="Noto Sans SC"/>
                <a:sym typeface="Noto Sans SC"/>
              </a:rPr>
              <a:t>树立和践行正确政绩观学习教育正在全党深入开展。各级党组织紧扣“立党为公、为民造福、科学决策、真抓实干”的总要求，一体推进学查改，引导广大党员干部摒弃急功近利的短视思维，锚定造福人民的根本立场，努力创造经得起实践、人民和历史检验的实绩。</a:t>
            </a:r>
          </a:p>
        </p:txBody>
      </p:sp>
      <p:sp>
        <p:nvSpPr>
          <p:cNvPr id="10" name="AutoShape 10"/>
          <p:cNvSpPr/>
          <p:nvPr/>
        </p:nvSpPr>
        <p:spPr>
          <a:xfrm>
            <a:off x="6248400" y="2159000"/>
            <a:ext cx="5334000" cy="1905000"/>
          </a:xfrm>
          <a:prstGeom prst="roundRect">
            <a:avLst>
              <a:gd name="adj" fmla="val 0"/>
            </a:avLst>
          </a:prstGeom>
          <a:solidFill>
            <a:srgbClr val="C00000">
              <a:alpha val="3000"/>
            </a:srgbClr>
          </a:solidFill>
          <a:ln w="25400" cap="flat" cmpd="sng">
            <a:noFill/>
            <a:prstDash val="solid"/>
            <a:round/>
          </a:ln>
        </p:spPr>
        <p:txBody>
          <a:bodyPr vert="horz" wrap="square" lIns="63500" tIns="63500" rIns="63500" bIns="63500" rtlCol="0" anchor="ctr"/>
          <a:lstStyle/>
          <a:p>
            <a:pPr algn="ctr">
              <a:defRPr/>
            </a:pPr>
            <a:endParaRPr/>
          </a:p>
        </p:txBody>
      </p:sp>
      <p:sp>
        <p:nvSpPr>
          <p:cNvPr id="11" name="AutoShape 11"/>
          <p:cNvSpPr/>
          <p:nvPr/>
        </p:nvSpPr>
        <p:spPr>
          <a:xfrm>
            <a:off x="6248400" y="2159000"/>
            <a:ext cx="50800" cy="1905000"/>
          </a:xfrm>
          <a:prstGeom prst="roundRect">
            <a:avLst>
              <a:gd name="adj" fmla="val 0"/>
            </a:avLst>
          </a:prstGeom>
          <a:solidFill>
            <a:srgbClr val="C00000">
              <a:alpha val="60000"/>
            </a:srgbClr>
          </a:solidFill>
          <a:ln w="25400" cap="flat" cmpd="sng">
            <a:noFill/>
            <a:prstDash val="solid"/>
            <a:round/>
          </a:ln>
        </p:spPr>
        <p:txBody>
          <a:bodyPr vert="horz" wrap="square" lIns="63500" tIns="63500" rIns="63500" bIns="63500" rtlCol="0" anchor="ctr"/>
          <a:lstStyle/>
          <a:p>
            <a:pPr algn="ctr">
              <a:defRPr/>
            </a:pPr>
            <a:endParaRPr/>
          </a:p>
        </p:txBody>
      </p:sp>
      <p:sp>
        <p:nvSpPr>
          <p:cNvPr id="12" name="AutoShape 12"/>
          <p:cNvSpPr/>
          <p:nvPr/>
        </p:nvSpPr>
        <p:spPr>
          <a:xfrm>
            <a:off x="6477000" y="2286000"/>
            <a:ext cx="4953000" cy="1651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800" b="1" i="0" u="none" strike="noStrike">
                <a:solidFill>
                  <a:srgbClr val="A00000"/>
                </a:solidFill>
                <a:latin typeface="Noto Sans SC"/>
                <a:ea typeface="Noto Sans SC"/>
                <a:cs typeface="Noto Sans SC"/>
                <a:sym typeface="Noto Sans SC"/>
              </a:rPr>
              <a:t>02. 科研表率：榜样力量催人奋进</a:t>
            </a:r>
            <a:endParaRPr lang="en-US" sz="1100"/>
          </a:p>
          <a:p>
            <a:pPr marL="0" indent="0" algn="l">
              <a:lnSpc>
                <a:spcPct val="116666"/>
              </a:lnSpc>
            </a:pPr>
            <a:r>
              <a:rPr lang="en-US" sz="1400" b="0" i="0" u="none" strike="noStrike">
                <a:solidFill>
                  <a:srgbClr val="333333"/>
                </a:solidFill>
                <a:latin typeface="Noto Sans SC"/>
                <a:ea typeface="Noto Sans SC"/>
                <a:cs typeface="Noto Sans SC"/>
                <a:sym typeface="Noto Sans SC"/>
              </a:rPr>
              <a:t>在中国科学院系统中，涌现出了一批胸怀祖国、服务人民的先进典型。他们扎根科研一线，淡泊名利、潜心攻关，将论文写在祖国大地上，以“功成不必在我，功成必定有我”的精神境界，生动诠释了新时代科技工作者的正确政绩观，为全院党员干部树立了光辉典范。</a:t>
            </a:r>
          </a:p>
        </p:txBody>
      </p:sp>
      <p:cxnSp>
        <p:nvCxnSpPr>
          <p:cNvPr id="13" name="Connector 13"/>
          <p:cNvCxnSpPr/>
          <p:nvPr/>
        </p:nvCxnSpPr>
        <p:spPr>
          <a:xfrm rot="-3978">
            <a:off x="609604" y="4565650"/>
            <a:ext cx="10972800" cy="12700"/>
          </a:xfrm>
          <a:prstGeom prst="line">
            <a:avLst/>
          </a:prstGeom>
          <a:solidFill>
            <a:srgbClr val="DEE0E3">
              <a:alpha val="100000"/>
            </a:srgbClr>
          </a:solidFill>
          <a:ln w="12700" cap="flat" cmpd="sng">
            <a:solidFill>
              <a:srgbClr val="C00000">
                <a:alpha val="10000"/>
              </a:srgbClr>
            </a:solidFill>
            <a:prstDash val="dash"/>
            <a:round/>
            <a:headEnd type="none" w="med" len="med"/>
            <a:tailEnd type="none" w="med" len="med"/>
          </a:ln>
        </p:spPr>
      </p:cxnSp>
      <p:sp>
        <p:nvSpPr>
          <p:cNvPr id="14" name="AutoShape 14"/>
          <p:cNvSpPr/>
          <p:nvPr/>
        </p:nvSpPr>
        <p:spPr>
          <a:xfrm>
            <a:off x="609600" y="5080000"/>
            <a:ext cx="8890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0" i="0" u="none" strike="noStrike">
                <a:solidFill>
                  <a:srgbClr val="1F2329"/>
                </a:solidFill>
                <a:latin typeface="Noto Sans SC"/>
                <a:ea typeface="Noto Sans SC"/>
                <a:cs typeface="Noto Sans SC"/>
                <a:sym typeface="Noto Sans SC"/>
              </a:rPr>
              <a:t>这些鲜活的故事，是践行正确政绩观的生动注脚。让我们走进这四个典型事迹，深刻领悟“政绩为谁而树、树什么样的政绩、靠什么树政绩”的核心要义，将正确政绩观内化于心、外化于行，在科技创新的征程中彰显担当作为。</a:t>
            </a:r>
            <a:endParaRPr lang="en-US" sz="1100"/>
          </a:p>
        </p:txBody>
      </p:sp>
      <p:sp>
        <p:nvSpPr>
          <p:cNvPr id="15" name="AutoShape 15"/>
          <p:cNvSpPr/>
          <p:nvPr/>
        </p:nvSpPr>
        <p:spPr>
          <a:xfrm>
            <a:off x="10287000" y="5207000"/>
            <a:ext cx="1270000" cy="1270000"/>
          </a:xfrm>
          <a:prstGeom prst="ellipse">
            <a:avLst/>
          </a:prstGeom>
          <a:solidFill>
            <a:srgbClr val="C00000">
              <a:alpha val="5000"/>
            </a:srgbClr>
          </a:solidFill>
          <a:ln w="25400" cap="flat" cmpd="sng">
            <a:noFill/>
            <a:prstDash val="solid"/>
            <a:round/>
          </a:ln>
        </p:spPr>
        <p:txBody>
          <a:bodyPr vert="horz" wrap="square" lIns="63500" tIns="63500" rIns="63500" bIns="63500" rtlCol="0" anchor="ctr"/>
          <a:lstStyle/>
          <a:p>
            <a:pPr algn="ctr">
              <a:defRPr/>
            </a:pPr>
            <a:endParaRPr/>
          </a:p>
        </p:txBody>
      </p:sp>
      <p:pic>
        <p:nvPicPr>
          <p:cNvPr id="16"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41000" y="5461000"/>
            <a:ext cx="762000" cy="762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228600"/>
          </a:xfrm>
          <a:prstGeom prst="roundRect">
            <a:avLst>
              <a:gd name="adj" fmla="val 0"/>
            </a:avLst>
          </a:prstGeom>
          <a:solidFill>
            <a:srgbClr val="B22222">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228600"/>
            <a:ext cx="12192000" cy="76200"/>
          </a:xfrm>
          <a:prstGeom prst="roundRect">
            <a:avLst>
              <a:gd name="adj" fmla="val 0"/>
            </a:avLst>
          </a:prstGeom>
          <a:solidFill>
            <a:srgbClr val="B22222">
              <a:alpha val="7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508000" y="2413000"/>
            <a:ext cx="101600" cy="2794000"/>
          </a:xfrm>
          <a:prstGeom prst="roundRect">
            <a:avLst>
              <a:gd name="adj" fmla="val 0"/>
            </a:avLst>
          </a:prstGeom>
          <a:solidFill>
            <a:srgbClr val="B22222">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825500" y="2286000"/>
            <a:ext cx="3048000" cy="3048000"/>
          </a:xfrm>
          <a:prstGeom prst="rect">
            <a:avLst/>
          </a:prstGeom>
          <a:noFill/>
          <a:ln w="12700" cap="flat" cmpd="sng">
            <a:noFill/>
            <a:prstDash val="solid"/>
            <a:round/>
          </a:ln>
        </p:spPr>
        <p:txBody>
          <a:bodyPr vert="horz" wrap="square" lIns="0" tIns="0" rIns="0" bIns="0" rtlCol="0" anchor="ctr" anchorCtr="0"/>
          <a:lstStyle/>
          <a:p>
            <a:pPr marL="0" indent="0" algn="l">
              <a:lnSpc>
                <a:spcPct val="91666"/>
              </a:lnSpc>
              <a:defRPr/>
            </a:pPr>
            <a:r>
              <a:rPr lang="en-US" sz="6800" b="1" i="0" u="none" strike="noStrike">
                <a:solidFill>
                  <a:srgbClr val="B22222"/>
                </a:solidFill>
                <a:latin typeface="Noto Sans SC"/>
                <a:ea typeface="Noto Sans SC"/>
                <a:cs typeface="Noto Sans SC"/>
                <a:sym typeface="Noto Sans SC"/>
              </a:rPr>
              <a:t>第一</a:t>
            </a:r>
            <a:br>
              <a:rPr lang="en-US" sz="6800" b="1" i="0" u="none" strike="noStrike">
                <a:solidFill>
                  <a:srgbClr val="B22222"/>
                </a:solidFill>
                <a:latin typeface="Noto Sans SC"/>
                <a:ea typeface="Noto Sans SC"/>
                <a:cs typeface="Noto Sans SC"/>
                <a:sym typeface="Noto Sans SC"/>
              </a:rPr>
            </a:br>
            <a:r>
              <a:rPr lang="en-US" sz="6800" b="1" i="0" u="none" strike="noStrike">
                <a:solidFill>
                  <a:srgbClr val="B22222"/>
                </a:solidFill>
                <a:latin typeface="Noto Sans SC"/>
                <a:ea typeface="Noto Sans SC"/>
                <a:cs typeface="Noto Sans SC"/>
                <a:sym typeface="Noto Sans SC"/>
              </a:rPr>
              <a:t>部分</a:t>
            </a:r>
            <a:endParaRPr lang="en-US" sz="1100"/>
          </a:p>
        </p:txBody>
      </p:sp>
      <p:sp>
        <p:nvSpPr>
          <p:cNvPr id="6" name="AutoShape 6"/>
          <p:cNvSpPr/>
          <p:nvPr/>
        </p:nvSpPr>
        <p:spPr>
          <a:xfrm>
            <a:off x="825500" y="5461000"/>
            <a:ext cx="304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0" i="0" u="none" strike="noStrike">
                <a:solidFill>
                  <a:srgbClr val="646464">
                    <a:alpha val="60000"/>
                  </a:srgbClr>
                </a:solidFill>
                <a:latin typeface="Noto Sans SC"/>
                <a:ea typeface="Noto Sans SC"/>
                <a:cs typeface="Noto Sans SC"/>
                <a:sym typeface="Noto Sans SC"/>
              </a:rPr>
              <a:t>CHAPTER 01 · STARTING POINT</a:t>
            </a:r>
            <a:endParaRPr lang="en-US" sz="1100"/>
          </a:p>
        </p:txBody>
      </p:sp>
      <p:cxnSp>
        <p:nvCxnSpPr>
          <p:cNvPr id="7" name="Connector 7"/>
          <p:cNvCxnSpPr/>
          <p:nvPr/>
        </p:nvCxnSpPr>
        <p:spPr>
          <a:xfrm rot="5387722">
            <a:off x="2540000" y="3803661"/>
            <a:ext cx="3556000" cy="12700"/>
          </a:xfrm>
          <a:prstGeom prst="line">
            <a:avLst/>
          </a:prstGeom>
          <a:solidFill>
            <a:srgbClr val="DEE0E3">
              <a:alpha val="100000"/>
            </a:srgbClr>
          </a:solidFill>
          <a:ln w="12700" cap="flat" cmpd="sng">
            <a:solidFill>
              <a:srgbClr val="C8C8C8">
                <a:alpha val="60000"/>
              </a:srgbClr>
            </a:solidFill>
            <a:prstDash val="dash"/>
            <a:round/>
            <a:headEnd type="none" w="med" len="med"/>
            <a:tailEnd type="none" w="med" len="med"/>
          </a:ln>
        </p:spPr>
      </p:cxnSp>
      <p:sp>
        <p:nvSpPr>
          <p:cNvPr id="8" name="AutoShape 8"/>
          <p:cNvSpPr/>
          <p:nvPr/>
        </p:nvSpPr>
        <p:spPr>
          <a:xfrm>
            <a:off x="4699000" y="2667000"/>
            <a:ext cx="6985000" cy="1651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3600" b="1" i="0" u="none" strike="noStrike">
                <a:solidFill>
                  <a:srgbClr val="B22222"/>
                </a:solidFill>
                <a:latin typeface="Noto Sans SC"/>
                <a:ea typeface="Noto Sans SC"/>
                <a:cs typeface="Noto Sans SC"/>
                <a:sym typeface="Noto Sans SC"/>
              </a:rPr>
              <a:t>扎根西北三十一年 让中国人的饭碗端得更稳</a:t>
            </a:r>
            <a:endParaRPr lang="en-US" sz="1100"/>
          </a:p>
        </p:txBody>
      </p:sp>
      <p:sp>
        <p:nvSpPr>
          <p:cNvPr id="9" name="AutoShape 9"/>
          <p:cNvSpPr/>
          <p:nvPr/>
        </p:nvSpPr>
        <p:spPr>
          <a:xfrm>
            <a:off x="4699000" y="4445000"/>
            <a:ext cx="1016000" cy="50800"/>
          </a:xfrm>
          <a:prstGeom prst="roundRect">
            <a:avLst>
              <a:gd name="adj" fmla="val 0"/>
            </a:avLst>
          </a:prstGeom>
          <a:solidFill>
            <a:srgbClr val="B22222">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0" name="AutoShape 10"/>
          <p:cNvSpPr/>
          <p:nvPr/>
        </p:nvSpPr>
        <p:spPr>
          <a:xfrm>
            <a:off x="4699000" y="4699000"/>
            <a:ext cx="6731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0" i="0" u="none" strike="noStrike">
                <a:solidFill>
                  <a:srgbClr val="424242"/>
                </a:solidFill>
                <a:latin typeface="Noto Sans SC"/>
                <a:ea typeface="Noto Sans SC"/>
                <a:cs typeface="Noto Sans SC"/>
                <a:sym typeface="Noto Sans SC"/>
              </a:rPr>
              <a:t>——从李振声事迹看立党为公，以毕生心血攻克小麦远缘杂交难题，用科技报国的坚定信念诠释共产党人的初心与使命，在黄土地上播种希望。</a:t>
            </a:r>
            <a:endParaRPr lang="en-US" sz="1100"/>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668000" y="5715000"/>
            <a:ext cx="889000" cy="889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152400"/>
          </a:xfrm>
          <a:prstGeom prst="roundRect">
            <a:avLst>
              <a:gd name="adj" fmla="val 0"/>
            </a:avLst>
          </a:prstGeom>
          <a:solidFill>
            <a:srgbClr val="C0000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203200"/>
            <a:ext cx="12192000" cy="50800"/>
          </a:xfrm>
          <a:prstGeom prst="roundRect">
            <a:avLst>
              <a:gd name="adj" fmla="val 0"/>
            </a:avLst>
          </a:prstGeom>
          <a:solidFill>
            <a:srgbClr val="C00000">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508000" y="635000"/>
            <a:ext cx="1143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C00000"/>
                </a:solidFill>
                <a:latin typeface="Noto Sans SC"/>
                <a:ea typeface="Noto Sans SC"/>
                <a:cs typeface="Noto Sans SC"/>
                <a:sym typeface="Noto Sans SC"/>
              </a:rPr>
              <a:t>李振声：共和国勋章获得者</a:t>
            </a:r>
            <a:endParaRPr lang="en-US" sz="1100"/>
          </a:p>
        </p:txBody>
      </p:sp>
      <p:cxnSp>
        <p:nvCxnSpPr>
          <p:cNvPr id="5" name="Connector 5"/>
          <p:cNvCxnSpPr/>
          <p:nvPr/>
        </p:nvCxnSpPr>
        <p:spPr>
          <a:xfrm rot="-3906">
            <a:off x="508004" y="1517650"/>
            <a:ext cx="11176000" cy="12700"/>
          </a:xfrm>
          <a:prstGeom prst="line">
            <a:avLst/>
          </a:prstGeom>
          <a:solidFill>
            <a:srgbClr val="DEE0E3">
              <a:alpha val="100000"/>
            </a:srgbClr>
          </a:solidFill>
          <a:ln w="12700" cap="flat" cmpd="sng">
            <a:solidFill>
              <a:srgbClr val="C00000">
                <a:alpha val="20000"/>
              </a:srgbClr>
            </a:solidFill>
            <a:prstDash val="solid"/>
            <a:round/>
            <a:headEnd type="none" w="med" len="med"/>
            <a:tailEnd type="none" w="med" len="med"/>
          </a:ln>
        </p:spPr>
      </p:cxnSp>
      <p:sp>
        <p:nvSpPr>
          <p:cNvPr id="6" name="AutoShape 6"/>
          <p:cNvSpPr/>
          <p:nvPr/>
        </p:nvSpPr>
        <p:spPr>
          <a:xfrm>
            <a:off x="508000" y="1905000"/>
            <a:ext cx="3810000" cy="4445000"/>
          </a:xfrm>
          <a:prstGeom prst="roundRect">
            <a:avLst>
              <a:gd name="adj" fmla="val 0"/>
            </a:avLst>
          </a:prstGeom>
          <a:solidFill>
            <a:srgbClr val="C00000">
              <a:alpha val="4000"/>
            </a:srgbClr>
          </a:solidFill>
          <a:ln cap="flat" cmpd="sng">
            <a:solidFill>
              <a:srgbClr val="A70000">
                <a:alpha val="4000"/>
              </a:srgbClr>
            </a:solid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508000" y="1905000"/>
            <a:ext cx="76200" cy="4445000"/>
          </a:xfrm>
          <a:prstGeom prst="roundRect">
            <a:avLst>
              <a:gd name="adj" fmla="val 0"/>
            </a:avLst>
          </a:prstGeom>
          <a:solidFill>
            <a:srgbClr val="C00000">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5500" y="2159000"/>
            <a:ext cx="812800" cy="812800"/>
          </a:xfrm>
          <a:prstGeom prst="rect">
            <a:avLst/>
          </a:prstGeom>
        </p:spPr>
      </p:pic>
      <p:sp>
        <p:nvSpPr>
          <p:cNvPr id="9" name="AutoShape 9"/>
          <p:cNvSpPr/>
          <p:nvPr/>
        </p:nvSpPr>
        <p:spPr>
          <a:xfrm>
            <a:off x="1905000" y="2286000"/>
            <a:ext cx="2286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33333"/>
                </a:solidFill>
                <a:latin typeface="Noto Sans SC"/>
                <a:ea typeface="Noto Sans SC"/>
                <a:cs typeface="Noto Sans SC"/>
                <a:sym typeface="Noto Sans SC"/>
              </a:rPr>
              <a:t>毕生追梦 守望麦田</a:t>
            </a:r>
            <a:endParaRPr lang="en-US" sz="1100"/>
          </a:p>
        </p:txBody>
      </p:sp>
      <p:cxnSp>
        <p:nvCxnSpPr>
          <p:cNvPr id="10" name="Connector 10"/>
          <p:cNvCxnSpPr/>
          <p:nvPr/>
        </p:nvCxnSpPr>
        <p:spPr>
          <a:xfrm rot="-13750">
            <a:off x="825513" y="3295650"/>
            <a:ext cx="3175000" cy="12700"/>
          </a:xfrm>
          <a:prstGeom prst="line">
            <a:avLst/>
          </a:prstGeom>
          <a:solidFill>
            <a:srgbClr val="DEE0E3">
              <a:alpha val="100000"/>
            </a:srgbClr>
          </a:solidFill>
          <a:ln w="12700" cap="flat" cmpd="sng">
            <a:solidFill>
              <a:srgbClr val="000000">
                <a:alpha val="10000"/>
              </a:srgbClr>
            </a:solidFill>
            <a:prstDash val="dash"/>
            <a:round/>
            <a:headEnd type="none" w="med" len="med"/>
            <a:tailEnd type="none" w="med" len="med"/>
          </a:ln>
        </p:spPr>
      </p:cxnSp>
      <p:sp>
        <p:nvSpPr>
          <p:cNvPr id="11" name="AutoShape 11"/>
          <p:cNvSpPr/>
          <p:nvPr/>
        </p:nvSpPr>
        <p:spPr>
          <a:xfrm>
            <a:off x="825500" y="3556000"/>
            <a:ext cx="3365500" cy="2667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424242"/>
                </a:solidFill>
                <a:latin typeface="Noto Sans SC"/>
                <a:ea typeface="Noto Sans SC"/>
                <a:cs typeface="Noto Sans SC"/>
                <a:sym typeface="Noto Sans SC"/>
              </a:rPr>
              <a:t>李振声，1931年出生于山东淄博，中共党员，著名遗传学家、小麦遗传育种学家。他是中国科学院遗传与发育生物学研究所研究员，中国科学院院士、第三世界科学院院士。</a:t>
            </a:r>
            <a:endParaRPr lang="en-US" sz="1100"/>
          </a:p>
          <a:p>
            <a:pPr marL="0" indent="0" algn="l">
              <a:lnSpc>
                <a:spcPct val="116666"/>
              </a:lnSpc>
            </a:pPr>
            <a:r>
              <a:rPr lang="en-US" sz="1400" b="0" i="0" u="none" strike="noStrike">
                <a:solidFill>
                  <a:srgbClr val="424242"/>
                </a:solidFill>
                <a:latin typeface="Noto Sans SC"/>
                <a:ea typeface="Noto Sans SC"/>
                <a:cs typeface="Noto Sans SC"/>
                <a:sym typeface="Noto Sans SC"/>
              </a:rPr>
              <a:t>作为农业科技界的泰斗，他2006年荣获</a:t>
            </a:r>
            <a:r>
              <a:rPr lang="en-US" sz="1400" b="1" i="0" u="none" strike="noStrike">
                <a:solidFill>
                  <a:srgbClr val="C00000"/>
                </a:solidFill>
                <a:latin typeface="Noto Sans SC"/>
                <a:ea typeface="Noto Sans SC"/>
                <a:cs typeface="Noto Sans SC"/>
                <a:sym typeface="Noto Sans SC"/>
              </a:rPr>
              <a:t>国家最高科学技术奖</a:t>
            </a:r>
            <a:r>
              <a:rPr lang="en-US" sz="1400" b="0" i="0" u="none" strike="noStrike">
                <a:solidFill>
                  <a:srgbClr val="424242"/>
                </a:solidFill>
                <a:latin typeface="Noto Sans SC"/>
                <a:ea typeface="Noto Sans SC"/>
                <a:cs typeface="Noto Sans SC"/>
                <a:sym typeface="Noto Sans SC"/>
              </a:rPr>
              <a:t>，2024年被授予</a:t>
            </a:r>
            <a:r>
              <a:rPr lang="en-US" sz="1400" b="1" i="0" u="none" strike="noStrike">
                <a:solidFill>
                  <a:srgbClr val="C00000"/>
                </a:solidFill>
                <a:latin typeface="Noto Sans SC"/>
                <a:ea typeface="Noto Sans SC"/>
                <a:cs typeface="Noto Sans SC"/>
                <a:sym typeface="Noto Sans SC"/>
              </a:rPr>
              <a:t>“共和国勋章”</a:t>
            </a:r>
            <a:r>
              <a:rPr lang="en-US" sz="1400" b="0" i="0" u="none" strike="noStrike">
                <a:solidFill>
                  <a:srgbClr val="424242"/>
                </a:solidFill>
                <a:latin typeface="Noto Sans SC"/>
                <a:ea typeface="Noto Sans SC"/>
                <a:cs typeface="Noto Sans SC"/>
                <a:sym typeface="Noto Sans SC"/>
              </a:rPr>
              <a:t>，是当之无愧的“小麦远缘杂交之父”。</a:t>
            </a:r>
          </a:p>
        </p:txBody>
      </p:sp>
      <p:cxnSp>
        <p:nvCxnSpPr>
          <p:cNvPr id="12" name="Connector 12"/>
          <p:cNvCxnSpPr/>
          <p:nvPr/>
        </p:nvCxnSpPr>
        <p:spPr>
          <a:xfrm rot="5390177">
            <a:off x="2476500" y="4121159"/>
            <a:ext cx="4445000" cy="12700"/>
          </a:xfrm>
          <a:prstGeom prst="line">
            <a:avLst/>
          </a:prstGeom>
          <a:solidFill>
            <a:srgbClr val="DEE0E3">
              <a:alpha val="100000"/>
            </a:srgbClr>
          </a:solidFill>
          <a:ln w="12700" cap="flat" cmpd="sng">
            <a:solidFill>
              <a:srgbClr val="000000">
                <a:alpha val="10000"/>
              </a:srgbClr>
            </a:solidFill>
            <a:prstDash val="solid"/>
            <a:round/>
            <a:headEnd type="none" w="med" len="med"/>
            <a:tailEnd type="none" w="med" len="med"/>
          </a:ln>
        </p:spPr>
      </p:cxnSp>
      <p:sp>
        <p:nvSpPr>
          <p:cNvPr id="13" name="AutoShape 13"/>
          <p:cNvSpPr/>
          <p:nvPr/>
        </p:nvSpPr>
        <p:spPr>
          <a:xfrm>
            <a:off x="4953000" y="1905000"/>
            <a:ext cx="3365500" cy="2095500"/>
          </a:xfrm>
          <a:prstGeom prst="roundRect">
            <a:avLst>
              <a:gd name="adj" fmla="val 0"/>
            </a:avLst>
          </a:prstGeom>
          <a:solidFill>
            <a:srgbClr val="F5F5F5">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4" name="AutoShape 14"/>
          <p:cNvSpPr/>
          <p:nvPr/>
        </p:nvSpPr>
        <p:spPr>
          <a:xfrm>
            <a:off x="4953000" y="1905000"/>
            <a:ext cx="3365500" cy="50800"/>
          </a:xfrm>
          <a:prstGeom prst="roundRect">
            <a:avLst>
              <a:gd name="adj" fmla="val 0"/>
            </a:avLst>
          </a:prstGeom>
          <a:solidFill>
            <a:srgbClr val="DAA520">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5"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43500" y="2159000"/>
            <a:ext cx="406400" cy="406400"/>
          </a:xfrm>
          <a:prstGeom prst="rect">
            <a:avLst/>
          </a:prstGeom>
        </p:spPr>
      </p:pic>
      <p:sp>
        <p:nvSpPr>
          <p:cNvPr id="16" name="AutoShape 16"/>
          <p:cNvSpPr/>
          <p:nvPr/>
        </p:nvSpPr>
        <p:spPr>
          <a:xfrm>
            <a:off x="5715000" y="21590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a:ea typeface="Noto Sans SC"/>
                <a:cs typeface="Noto Sans SC"/>
                <a:sym typeface="Noto Sans SC"/>
              </a:rPr>
              <a:t>扎根西北 矢志报国</a:t>
            </a:r>
            <a:endParaRPr lang="en-US" sz="1100"/>
          </a:p>
        </p:txBody>
      </p:sp>
      <p:cxnSp>
        <p:nvCxnSpPr>
          <p:cNvPr id="17" name="Connector 17"/>
          <p:cNvCxnSpPr/>
          <p:nvPr/>
        </p:nvCxnSpPr>
        <p:spPr>
          <a:xfrm rot="-14628">
            <a:off x="5143514" y="2787650"/>
            <a:ext cx="2984500" cy="12700"/>
          </a:xfrm>
          <a:prstGeom prst="line">
            <a:avLst/>
          </a:prstGeom>
          <a:solidFill>
            <a:srgbClr val="DEE0E3">
              <a:alpha val="100000"/>
            </a:srgbClr>
          </a:solidFill>
          <a:ln w="12700" cap="flat" cmpd="sng">
            <a:solidFill>
              <a:srgbClr val="000000">
                <a:alpha val="5000"/>
              </a:srgbClr>
            </a:solidFill>
            <a:prstDash val="solid"/>
            <a:round/>
            <a:headEnd type="none" w="med" len="med"/>
            <a:tailEnd type="none" w="med" len="med"/>
          </a:ln>
        </p:spPr>
      </p:cxnSp>
      <p:sp>
        <p:nvSpPr>
          <p:cNvPr id="18" name="AutoShape 18"/>
          <p:cNvSpPr/>
          <p:nvPr/>
        </p:nvSpPr>
        <p:spPr>
          <a:xfrm>
            <a:off x="5143500" y="2921000"/>
            <a:ext cx="2984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555555"/>
                </a:solidFill>
                <a:latin typeface="Noto Sans SC"/>
                <a:ea typeface="Noto Sans SC"/>
                <a:cs typeface="Noto Sans SC"/>
                <a:sym typeface="Noto Sans SC"/>
              </a:rPr>
              <a:t>把国家需要当作科研的最高坐标，主动请缨奔赴陕西杨凌，扎根西北干旱地区31年，在艰苦的条件下开启了小麦远缘杂交的探索之路。</a:t>
            </a:r>
            <a:endParaRPr lang="en-US" sz="1100"/>
          </a:p>
        </p:txBody>
      </p:sp>
      <p:sp>
        <p:nvSpPr>
          <p:cNvPr id="19" name="AutoShape 19"/>
          <p:cNvSpPr/>
          <p:nvPr/>
        </p:nvSpPr>
        <p:spPr>
          <a:xfrm>
            <a:off x="8445500" y="1905000"/>
            <a:ext cx="3365500" cy="2095500"/>
          </a:xfrm>
          <a:prstGeom prst="roundRect">
            <a:avLst>
              <a:gd name="adj" fmla="val 0"/>
            </a:avLst>
          </a:prstGeom>
          <a:solidFill>
            <a:srgbClr val="F5F5F5">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0" name="AutoShape 20"/>
          <p:cNvSpPr/>
          <p:nvPr/>
        </p:nvSpPr>
        <p:spPr>
          <a:xfrm>
            <a:off x="8445500" y="1905000"/>
            <a:ext cx="3365500" cy="50800"/>
          </a:xfrm>
          <a:prstGeom prst="roundRect">
            <a:avLst>
              <a:gd name="adj" fmla="val 0"/>
            </a:avLst>
          </a:prstGeom>
          <a:solidFill>
            <a:srgbClr val="DAA520">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1" name="Picture 2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36000" y="2159000"/>
            <a:ext cx="406400" cy="406400"/>
          </a:xfrm>
          <a:prstGeom prst="rect">
            <a:avLst/>
          </a:prstGeom>
        </p:spPr>
      </p:pic>
      <p:sp>
        <p:nvSpPr>
          <p:cNvPr id="22" name="AutoShape 22"/>
          <p:cNvSpPr/>
          <p:nvPr/>
        </p:nvSpPr>
        <p:spPr>
          <a:xfrm>
            <a:off x="9207500" y="21590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a:ea typeface="Noto Sans SC"/>
                <a:cs typeface="Noto Sans SC"/>
                <a:sym typeface="Noto Sans SC"/>
              </a:rPr>
              <a:t>廿年攻关 育成良种</a:t>
            </a:r>
            <a:endParaRPr lang="en-US" sz="1100"/>
          </a:p>
        </p:txBody>
      </p:sp>
      <p:cxnSp>
        <p:nvCxnSpPr>
          <p:cNvPr id="23" name="Connector 23"/>
          <p:cNvCxnSpPr/>
          <p:nvPr/>
        </p:nvCxnSpPr>
        <p:spPr>
          <a:xfrm rot="-14628">
            <a:off x="8636014" y="2787650"/>
            <a:ext cx="2984500" cy="12700"/>
          </a:xfrm>
          <a:prstGeom prst="line">
            <a:avLst/>
          </a:prstGeom>
          <a:solidFill>
            <a:srgbClr val="DEE0E3">
              <a:alpha val="100000"/>
            </a:srgbClr>
          </a:solidFill>
          <a:ln w="12700" cap="flat" cmpd="sng">
            <a:solidFill>
              <a:srgbClr val="000000">
                <a:alpha val="5000"/>
              </a:srgbClr>
            </a:solidFill>
            <a:prstDash val="solid"/>
            <a:round/>
            <a:headEnd type="none" w="med" len="med"/>
            <a:tailEnd type="none" w="med" len="med"/>
          </a:ln>
        </p:spPr>
      </p:cxnSp>
      <p:sp>
        <p:nvSpPr>
          <p:cNvPr id="24" name="AutoShape 24"/>
          <p:cNvSpPr/>
          <p:nvPr/>
        </p:nvSpPr>
        <p:spPr>
          <a:xfrm>
            <a:off x="8636000" y="2921000"/>
            <a:ext cx="2984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555555"/>
                </a:solidFill>
                <a:latin typeface="Noto Sans SC"/>
                <a:ea typeface="Noto Sans SC"/>
                <a:cs typeface="Noto Sans SC"/>
                <a:sym typeface="Noto Sans SC"/>
              </a:rPr>
              <a:t>历经20年艰苦攻关，成功育成“小偃6号”等系列优良品种，在全国推广面积达1.5亿亩，累计增产小麦150亿斤，解决了无数人的吃饭问题。</a:t>
            </a:r>
            <a:endParaRPr lang="en-US" sz="1100"/>
          </a:p>
        </p:txBody>
      </p:sp>
      <p:sp>
        <p:nvSpPr>
          <p:cNvPr id="25" name="AutoShape 25"/>
          <p:cNvSpPr/>
          <p:nvPr/>
        </p:nvSpPr>
        <p:spPr>
          <a:xfrm>
            <a:off x="4953000" y="4254500"/>
            <a:ext cx="3365500" cy="2095500"/>
          </a:xfrm>
          <a:prstGeom prst="roundRect">
            <a:avLst>
              <a:gd name="adj" fmla="val 0"/>
            </a:avLst>
          </a:prstGeom>
          <a:solidFill>
            <a:srgbClr val="F5F5F5">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6" name="AutoShape 26"/>
          <p:cNvSpPr/>
          <p:nvPr/>
        </p:nvSpPr>
        <p:spPr>
          <a:xfrm>
            <a:off x="4953000" y="4254500"/>
            <a:ext cx="3365500" cy="50800"/>
          </a:xfrm>
          <a:prstGeom prst="roundRect">
            <a:avLst>
              <a:gd name="adj" fmla="val 0"/>
            </a:avLst>
          </a:prstGeom>
          <a:solidFill>
            <a:srgbClr val="DAA520">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7" name="Picture 2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143500" y="4508500"/>
            <a:ext cx="406400" cy="406400"/>
          </a:xfrm>
          <a:prstGeom prst="rect">
            <a:avLst/>
          </a:prstGeom>
        </p:spPr>
      </p:pic>
      <p:sp>
        <p:nvSpPr>
          <p:cNvPr id="28" name="AutoShape 28"/>
          <p:cNvSpPr/>
          <p:nvPr/>
        </p:nvSpPr>
        <p:spPr>
          <a:xfrm>
            <a:off x="5715000" y="45085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a:ea typeface="Noto Sans SC"/>
                <a:cs typeface="Noto Sans SC"/>
                <a:sym typeface="Noto Sans SC"/>
              </a:rPr>
              <a:t>黄淮海战役 再创佳绩</a:t>
            </a:r>
            <a:endParaRPr lang="en-US" sz="1100"/>
          </a:p>
        </p:txBody>
      </p:sp>
      <p:cxnSp>
        <p:nvCxnSpPr>
          <p:cNvPr id="29" name="Connector 29"/>
          <p:cNvCxnSpPr/>
          <p:nvPr/>
        </p:nvCxnSpPr>
        <p:spPr>
          <a:xfrm rot="-14628">
            <a:off x="5143514" y="5137150"/>
            <a:ext cx="2984500" cy="12700"/>
          </a:xfrm>
          <a:prstGeom prst="line">
            <a:avLst/>
          </a:prstGeom>
          <a:solidFill>
            <a:srgbClr val="DEE0E3">
              <a:alpha val="100000"/>
            </a:srgbClr>
          </a:solidFill>
          <a:ln w="12700" cap="flat" cmpd="sng">
            <a:solidFill>
              <a:srgbClr val="000000">
                <a:alpha val="5000"/>
              </a:srgbClr>
            </a:solidFill>
            <a:prstDash val="solid"/>
            <a:round/>
            <a:headEnd type="none" w="med" len="med"/>
            <a:tailEnd type="none" w="med" len="med"/>
          </a:ln>
        </p:spPr>
      </p:cxnSp>
      <p:sp>
        <p:nvSpPr>
          <p:cNvPr id="30" name="AutoShape 30"/>
          <p:cNvSpPr/>
          <p:nvPr/>
        </p:nvSpPr>
        <p:spPr>
          <a:xfrm>
            <a:off x="5143500" y="5270500"/>
            <a:ext cx="2984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555555"/>
                </a:solidFill>
                <a:latin typeface="Noto Sans SC"/>
                <a:ea typeface="Noto Sans SC"/>
                <a:cs typeface="Noto Sans SC"/>
                <a:sym typeface="Noto Sans SC"/>
              </a:rPr>
              <a:t>组织实施黄淮海中低产田改良与农业科技攻关，通过科学治理盐碱地，推动区域粮食综合生产能力大幅提升，累计增产粮食超500亿斤。</a:t>
            </a:r>
            <a:endParaRPr lang="en-US" sz="1100"/>
          </a:p>
        </p:txBody>
      </p:sp>
      <p:sp>
        <p:nvSpPr>
          <p:cNvPr id="31" name="AutoShape 31"/>
          <p:cNvSpPr/>
          <p:nvPr/>
        </p:nvSpPr>
        <p:spPr>
          <a:xfrm>
            <a:off x="8445500" y="4254500"/>
            <a:ext cx="3365500" cy="2095500"/>
          </a:xfrm>
          <a:prstGeom prst="roundRect">
            <a:avLst>
              <a:gd name="adj" fmla="val 0"/>
            </a:avLst>
          </a:prstGeom>
          <a:solidFill>
            <a:srgbClr val="F5F5F5">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2" name="AutoShape 32"/>
          <p:cNvSpPr/>
          <p:nvPr/>
        </p:nvSpPr>
        <p:spPr>
          <a:xfrm>
            <a:off x="8445500" y="4254500"/>
            <a:ext cx="3365500" cy="50800"/>
          </a:xfrm>
          <a:prstGeom prst="roundRect">
            <a:avLst>
              <a:gd name="adj" fmla="val 0"/>
            </a:avLst>
          </a:prstGeom>
          <a:solidFill>
            <a:srgbClr val="DAA520">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33" name="Picture 3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636000" y="4508500"/>
            <a:ext cx="406400" cy="406400"/>
          </a:xfrm>
          <a:prstGeom prst="rect">
            <a:avLst/>
          </a:prstGeom>
        </p:spPr>
      </p:pic>
      <p:sp>
        <p:nvSpPr>
          <p:cNvPr id="34" name="AutoShape 34"/>
          <p:cNvSpPr/>
          <p:nvPr/>
        </p:nvSpPr>
        <p:spPr>
          <a:xfrm>
            <a:off x="9207500" y="45085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a:ea typeface="Noto Sans SC"/>
                <a:cs typeface="Noto Sans SC"/>
                <a:sym typeface="Noto Sans SC"/>
              </a:rPr>
              <a:t>老骥伏枥 心系粮仓</a:t>
            </a:r>
            <a:endParaRPr lang="en-US" sz="1100"/>
          </a:p>
        </p:txBody>
      </p:sp>
      <p:cxnSp>
        <p:nvCxnSpPr>
          <p:cNvPr id="35" name="Connector 35"/>
          <p:cNvCxnSpPr/>
          <p:nvPr/>
        </p:nvCxnSpPr>
        <p:spPr>
          <a:xfrm rot="-14628">
            <a:off x="8636014" y="5137150"/>
            <a:ext cx="2984500" cy="12700"/>
          </a:xfrm>
          <a:prstGeom prst="line">
            <a:avLst/>
          </a:prstGeom>
          <a:solidFill>
            <a:srgbClr val="DEE0E3">
              <a:alpha val="100000"/>
            </a:srgbClr>
          </a:solidFill>
          <a:ln w="12700" cap="flat" cmpd="sng">
            <a:solidFill>
              <a:srgbClr val="000000">
                <a:alpha val="5000"/>
              </a:srgbClr>
            </a:solidFill>
            <a:prstDash val="solid"/>
            <a:round/>
            <a:headEnd type="none" w="med" len="med"/>
            <a:tailEnd type="none" w="med" len="med"/>
          </a:ln>
        </p:spPr>
      </p:cxnSp>
      <p:sp>
        <p:nvSpPr>
          <p:cNvPr id="36" name="AutoShape 36"/>
          <p:cNvSpPr/>
          <p:nvPr/>
        </p:nvSpPr>
        <p:spPr>
          <a:xfrm>
            <a:off x="8636000" y="5270500"/>
            <a:ext cx="2984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555555"/>
                </a:solidFill>
                <a:latin typeface="Noto Sans SC"/>
                <a:ea typeface="Noto Sans SC"/>
                <a:cs typeface="Noto Sans SC"/>
                <a:sym typeface="Noto Sans SC"/>
              </a:rPr>
              <a:t>即便荣获国家最高科技奖，李振声院士仍笔耕不辍、心系民生。年逾九旬仍关注国家粮食安全战略，为农业科技发展和种业振兴持续建言献策。</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1524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9525000" y="-254000"/>
            <a:ext cx="3810000" cy="762000"/>
          </a:xfrm>
          <a:prstGeom prst="parallelogram">
            <a:avLst/>
          </a:prstGeom>
          <a:solidFill>
            <a:srgbClr val="DC2626">
              <a:alpha val="1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10414000" y="127000"/>
            <a:ext cx="2540000" cy="508000"/>
          </a:xfrm>
          <a:prstGeom prst="parallelogram">
            <a:avLst/>
          </a:prstGeom>
          <a:solidFill>
            <a:srgbClr val="DC2626">
              <a:alpha val="15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508000" y="635000"/>
            <a:ext cx="1117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B91C1C"/>
                </a:solidFill>
                <a:latin typeface="Noto Sans SC"/>
                <a:ea typeface="Noto Sans SC"/>
                <a:cs typeface="Noto Sans SC"/>
                <a:sym typeface="Noto Sans SC"/>
              </a:rPr>
              <a:t>把国家需要当作最高坐标</a:t>
            </a:r>
            <a:endParaRPr lang="en-US" sz="1100"/>
          </a:p>
        </p:txBody>
      </p:sp>
      <p:cxnSp>
        <p:nvCxnSpPr>
          <p:cNvPr id="6" name="Connector 6"/>
          <p:cNvCxnSpPr/>
          <p:nvPr/>
        </p:nvCxnSpPr>
        <p:spPr>
          <a:xfrm rot="-3906">
            <a:off x="508004" y="1517650"/>
            <a:ext cx="11176000" cy="12700"/>
          </a:xfrm>
          <a:prstGeom prst="line">
            <a:avLst/>
          </a:prstGeom>
          <a:solidFill>
            <a:srgbClr val="DEE0E3">
              <a:alpha val="100000"/>
            </a:srgbClr>
          </a:solidFill>
          <a:ln w="12700" cap="flat" cmpd="sng">
            <a:solidFill>
              <a:srgbClr val="B91C1C">
                <a:alpha val="30000"/>
              </a:srgbClr>
            </a:solidFill>
            <a:prstDash val="solid"/>
            <a:round/>
            <a:headEnd type="none" w="med" len="med"/>
            <a:tailEnd type="none" w="med" len="med"/>
          </a:ln>
        </p:spPr>
      </p:cxnSp>
      <p:sp>
        <p:nvSpPr>
          <p:cNvPr id="7" name="AutoShape 7"/>
          <p:cNvSpPr/>
          <p:nvPr/>
        </p:nvSpPr>
        <p:spPr>
          <a:xfrm>
            <a:off x="508000" y="2032000"/>
            <a:ext cx="3556000" cy="3302000"/>
          </a:xfrm>
          <a:prstGeom prst="roundRect">
            <a:avLst>
              <a:gd name="adj" fmla="val 0"/>
            </a:avLst>
          </a:prstGeom>
          <a:solidFill>
            <a:srgbClr val="FEF2F2">
              <a:alpha val="100000"/>
            </a:srgbClr>
          </a:solidFill>
          <a:ln w="12700" cap="flat" cmpd="sng">
            <a:solidFill>
              <a:srgbClr val="DC2626">
                <a:alpha val="20000"/>
              </a:srgbClr>
            </a:solidFill>
            <a:prstDash val="solid"/>
            <a:round/>
          </a:ln>
        </p:spPr>
        <p:txBody>
          <a:bodyPr vert="horz" wrap="square" lIns="63500" tIns="63500" rIns="63500" bIns="63500" rtlCol="0" anchor="ctr"/>
          <a:lstStyle/>
          <a:p>
            <a:pPr algn="ctr">
              <a:defRPr/>
            </a:pPr>
            <a:endParaRPr/>
          </a:p>
        </p:txBody>
      </p:sp>
      <p:sp>
        <p:nvSpPr>
          <p:cNvPr id="8" name="AutoShape 8"/>
          <p:cNvSpPr/>
          <p:nvPr/>
        </p:nvSpPr>
        <p:spPr>
          <a:xfrm>
            <a:off x="508000" y="2032000"/>
            <a:ext cx="3556000" cy="76200"/>
          </a:xfrm>
          <a:prstGeom prst="roundRect">
            <a:avLst>
              <a:gd name="adj" fmla="val 0"/>
            </a:avLst>
          </a:prstGeom>
          <a:solidFill>
            <a:srgbClr val="DC2626">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2000" y="2286000"/>
            <a:ext cx="508000" cy="508000"/>
          </a:xfrm>
          <a:prstGeom prst="rect">
            <a:avLst/>
          </a:prstGeom>
        </p:spPr>
      </p:pic>
      <p:sp>
        <p:nvSpPr>
          <p:cNvPr id="10" name="AutoShape 10"/>
          <p:cNvSpPr/>
          <p:nvPr/>
        </p:nvSpPr>
        <p:spPr>
          <a:xfrm>
            <a:off x="1397000" y="22860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74151"/>
                </a:solidFill>
                <a:latin typeface="Noto Sans SC"/>
                <a:ea typeface="Noto Sans SC"/>
                <a:cs typeface="Noto Sans SC"/>
                <a:sym typeface="Noto Sans SC"/>
              </a:rPr>
              <a:t>1956：向西而行</a:t>
            </a:r>
            <a:endParaRPr lang="en-US" sz="1100"/>
          </a:p>
        </p:txBody>
      </p:sp>
      <p:cxnSp>
        <p:nvCxnSpPr>
          <p:cNvPr id="11" name="Connector 11"/>
          <p:cNvCxnSpPr/>
          <p:nvPr/>
        </p:nvCxnSpPr>
        <p:spPr>
          <a:xfrm rot="-14323">
            <a:off x="762013" y="3041650"/>
            <a:ext cx="3048000" cy="12700"/>
          </a:xfrm>
          <a:prstGeom prst="line">
            <a:avLst/>
          </a:prstGeom>
          <a:solidFill>
            <a:srgbClr val="DEE0E3">
              <a:alpha val="100000"/>
            </a:srgbClr>
          </a:solidFill>
          <a:ln w="12700" cap="flat" cmpd="sng">
            <a:solidFill>
              <a:srgbClr val="000000">
                <a:alpha val="10000"/>
              </a:srgbClr>
            </a:solidFill>
            <a:prstDash val="dash"/>
            <a:round/>
            <a:headEnd type="none" w="med" len="med"/>
            <a:tailEnd type="none" w="med" len="med"/>
          </a:ln>
        </p:spPr>
      </p:cxnSp>
      <p:sp>
        <p:nvSpPr>
          <p:cNvPr id="12" name="AutoShape 12"/>
          <p:cNvSpPr/>
          <p:nvPr/>
        </p:nvSpPr>
        <p:spPr>
          <a:xfrm>
            <a:off x="762000" y="3302000"/>
            <a:ext cx="304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4B5563"/>
                </a:solidFill>
                <a:latin typeface="Noto Sans SC"/>
                <a:ea typeface="Noto Sans SC"/>
                <a:cs typeface="Noto Sans SC"/>
                <a:sym typeface="Noto Sans SC"/>
              </a:rPr>
              <a:t>国家发出支援西北建设号召时，李振声已在北京稳定工作五年。面对去留，他毫无犹豫主动请缨，奔赴陕西杨陵，在西北的黄土地上一扎根就是三十一年，将最好的年华献给了祖国的农业科研事业。</a:t>
            </a:r>
            <a:endParaRPr lang="en-US" sz="1100"/>
          </a:p>
        </p:txBody>
      </p:sp>
      <p:sp>
        <p:nvSpPr>
          <p:cNvPr id="13" name="AutoShape 13"/>
          <p:cNvSpPr/>
          <p:nvPr/>
        </p:nvSpPr>
        <p:spPr>
          <a:xfrm>
            <a:off x="4318000" y="2032000"/>
            <a:ext cx="3556000" cy="3302000"/>
          </a:xfrm>
          <a:prstGeom prst="roundRect">
            <a:avLst>
              <a:gd name="adj" fmla="val 0"/>
            </a:avLst>
          </a:prstGeom>
          <a:solidFill>
            <a:srgbClr val="FEF2F2">
              <a:alpha val="100000"/>
            </a:srgbClr>
          </a:solidFill>
          <a:ln w="12700" cap="flat" cmpd="sng">
            <a:solidFill>
              <a:srgbClr val="DC2626">
                <a:alpha val="20000"/>
              </a:srgbClr>
            </a:solidFill>
            <a:prstDash val="solid"/>
            <a:round/>
          </a:ln>
        </p:spPr>
        <p:txBody>
          <a:bodyPr vert="horz" wrap="square" lIns="63500" tIns="63500" rIns="63500" bIns="63500" rtlCol="0" anchor="ctr"/>
          <a:lstStyle/>
          <a:p>
            <a:pPr algn="ctr">
              <a:defRPr/>
            </a:pPr>
            <a:endParaRPr/>
          </a:p>
        </p:txBody>
      </p:sp>
      <p:sp>
        <p:nvSpPr>
          <p:cNvPr id="14" name="AutoShape 14"/>
          <p:cNvSpPr/>
          <p:nvPr/>
        </p:nvSpPr>
        <p:spPr>
          <a:xfrm>
            <a:off x="4318000" y="2032000"/>
            <a:ext cx="3556000" cy="76200"/>
          </a:xfrm>
          <a:prstGeom prst="roundRect">
            <a:avLst>
              <a:gd name="adj" fmla="val 0"/>
            </a:avLst>
          </a:prstGeom>
          <a:solidFill>
            <a:srgbClr val="DC2626">
              <a:alpha val="7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5"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72000" y="2286000"/>
            <a:ext cx="508000" cy="508000"/>
          </a:xfrm>
          <a:prstGeom prst="rect">
            <a:avLst/>
          </a:prstGeom>
        </p:spPr>
      </p:pic>
      <p:sp>
        <p:nvSpPr>
          <p:cNvPr id="16" name="AutoShape 16"/>
          <p:cNvSpPr/>
          <p:nvPr/>
        </p:nvSpPr>
        <p:spPr>
          <a:xfrm>
            <a:off x="5207000" y="22860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74151"/>
                </a:solidFill>
                <a:latin typeface="Noto Sans SC"/>
                <a:ea typeface="Noto Sans SC"/>
                <a:cs typeface="Noto Sans SC"/>
                <a:sym typeface="Noto Sans SC"/>
              </a:rPr>
              <a:t>初心：深知粮食分量</a:t>
            </a:r>
            <a:endParaRPr lang="en-US" sz="1100"/>
          </a:p>
        </p:txBody>
      </p:sp>
      <p:cxnSp>
        <p:nvCxnSpPr>
          <p:cNvPr id="17" name="Connector 17"/>
          <p:cNvCxnSpPr/>
          <p:nvPr/>
        </p:nvCxnSpPr>
        <p:spPr>
          <a:xfrm rot="-14323">
            <a:off x="4572013" y="3041650"/>
            <a:ext cx="3048000" cy="12700"/>
          </a:xfrm>
          <a:prstGeom prst="line">
            <a:avLst/>
          </a:prstGeom>
          <a:solidFill>
            <a:srgbClr val="DEE0E3">
              <a:alpha val="100000"/>
            </a:srgbClr>
          </a:solidFill>
          <a:ln w="12700" cap="flat" cmpd="sng">
            <a:solidFill>
              <a:srgbClr val="000000">
                <a:alpha val="10000"/>
              </a:srgbClr>
            </a:solidFill>
            <a:prstDash val="dash"/>
            <a:round/>
            <a:headEnd type="none" w="med" len="med"/>
            <a:tailEnd type="none" w="med" len="med"/>
          </a:ln>
        </p:spPr>
      </p:cxnSp>
      <p:sp>
        <p:nvSpPr>
          <p:cNvPr id="18" name="AutoShape 18"/>
          <p:cNvSpPr/>
          <p:nvPr/>
        </p:nvSpPr>
        <p:spPr>
          <a:xfrm>
            <a:off x="4572000" y="3302000"/>
            <a:ext cx="304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4B5563"/>
                </a:solidFill>
                <a:latin typeface="Noto Sans SC"/>
                <a:ea typeface="Noto Sans SC"/>
                <a:cs typeface="Noto Sans SC"/>
                <a:sym typeface="Noto Sans SC"/>
              </a:rPr>
              <a:t>出身农村，少年时亲历饥荒的苦难，让他深刻懂得粮食对国家稳定和百姓生存的意义。在他心中，前往农业科研一线不是牺牲，而是理所当然的使命。这是把个人前途融入国家需要的最朴素起点。</a:t>
            </a:r>
            <a:endParaRPr lang="en-US" sz="1100"/>
          </a:p>
        </p:txBody>
      </p:sp>
      <p:sp>
        <p:nvSpPr>
          <p:cNvPr id="19" name="AutoShape 19"/>
          <p:cNvSpPr/>
          <p:nvPr/>
        </p:nvSpPr>
        <p:spPr>
          <a:xfrm>
            <a:off x="8128000" y="2032000"/>
            <a:ext cx="3556000" cy="3302000"/>
          </a:xfrm>
          <a:prstGeom prst="roundRect">
            <a:avLst>
              <a:gd name="adj" fmla="val 0"/>
            </a:avLst>
          </a:prstGeom>
          <a:solidFill>
            <a:srgbClr val="FEF2F2">
              <a:alpha val="100000"/>
            </a:srgbClr>
          </a:solidFill>
          <a:ln w="12700" cap="flat" cmpd="sng">
            <a:solidFill>
              <a:srgbClr val="DC2626">
                <a:alpha val="20000"/>
              </a:srgbClr>
            </a:solidFill>
            <a:prstDash val="solid"/>
            <a:round/>
          </a:ln>
        </p:spPr>
        <p:txBody>
          <a:bodyPr vert="horz" wrap="square" lIns="63500" tIns="63500" rIns="63500" bIns="63500" rtlCol="0" anchor="ctr"/>
          <a:lstStyle/>
          <a:p>
            <a:pPr algn="ctr">
              <a:defRPr/>
            </a:pPr>
            <a:endParaRPr/>
          </a:p>
        </p:txBody>
      </p:sp>
      <p:sp>
        <p:nvSpPr>
          <p:cNvPr id="20" name="AutoShape 20"/>
          <p:cNvSpPr/>
          <p:nvPr/>
        </p:nvSpPr>
        <p:spPr>
          <a:xfrm>
            <a:off x="8128000" y="2032000"/>
            <a:ext cx="3556000" cy="76200"/>
          </a:xfrm>
          <a:prstGeom prst="roundRect">
            <a:avLst>
              <a:gd name="adj" fmla="val 0"/>
            </a:avLst>
          </a:prstGeom>
          <a:solidFill>
            <a:srgbClr val="DC2626">
              <a:alpha val="40000"/>
            </a:srgbClr>
          </a:solidFill>
          <a:ln w="25400" cap="flat" cmpd="sng">
            <a:noFill/>
            <a:prstDash val="solid"/>
            <a:round/>
          </a:ln>
        </p:spPr>
        <p:txBody>
          <a:bodyPr vert="horz" wrap="square" lIns="63500" tIns="63500" rIns="63500" bIns="63500" rtlCol="0" anchor="ctr"/>
          <a:lstStyle/>
          <a:p>
            <a:pPr algn="ctr">
              <a:defRPr/>
            </a:pPr>
            <a:endParaRPr/>
          </a:p>
        </p:txBody>
      </p:sp>
      <p:pic>
        <p:nvPicPr>
          <p:cNvPr id="21" name="Picture 2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2000" y="2286000"/>
            <a:ext cx="508000" cy="508000"/>
          </a:xfrm>
          <a:prstGeom prst="rect">
            <a:avLst/>
          </a:prstGeom>
        </p:spPr>
      </p:pic>
      <p:sp>
        <p:nvSpPr>
          <p:cNvPr id="22" name="AutoShape 22"/>
          <p:cNvSpPr/>
          <p:nvPr/>
        </p:nvSpPr>
        <p:spPr>
          <a:xfrm>
            <a:off x="9017000" y="22860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374151"/>
                </a:solidFill>
                <a:latin typeface="Noto Sans SC"/>
                <a:ea typeface="Noto Sans SC"/>
                <a:cs typeface="Noto Sans SC"/>
                <a:sym typeface="Noto Sans SC"/>
              </a:rPr>
              <a:t>丰碑：小偃6号传奇</a:t>
            </a:r>
            <a:endParaRPr lang="en-US" sz="1100"/>
          </a:p>
        </p:txBody>
      </p:sp>
      <p:cxnSp>
        <p:nvCxnSpPr>
          <p:cNvPr id="23" name="Connector 23"/>
          <p:cNvCxnSpPr/>
          <p:nvPr/>
        </p:nvCxnSpPr>
        <p:spPr>
          <a:xfrm rot="-14323">
            <a:off x="8382013" y="3041650"/>
            <a:ext cx="3048000" cy="12700"/>
          </a:xfrm>
          <a:prstGeom prst="line">
            <a:avLst/>
          </a:prstGeom>
          <a:solidFill>
            <a:srgbClr val="DEE0E3">
              <a:alpha val="100000"/>
            </a:srgbClr>
          </a:solidFill>
          <a:ln w="12700" cap="flat" cmpd="sng">
            <a:solidFill>
              <a:srgbClr val="000000">
                <a:alpha val="10000"/>
              </a:srgbClr>
            </a:solidFill>
            <a:prstDash val="dash"/>
            <a:round/>
            <a:headEnd type="none" w="med" len="med"/>
            <a:tailEnd type="none" w="med" len="med"/>
          </a:ln>
        </p:spPr>
      </p:cxnSp>
      <p:sp>
        <p:nvSpPr>
          <p:cNvPr id="24" name="AutoShape 24"/>
          <p:cNvSpPr/>
          <p:nvPr/>
        </p:nvSpPr>
        <p:spPr>
          <a:xfrm>
            <a:off x="8382000" y="3302000"/>
            <a:ext cx="304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4B5563"/>
                </a:solidFill>
                <a:latin typeface="Noto Sans SC"/>
                <a:ea typeface="Noto Sans SC"/>
                <a:cs typeface="Noto Sans SC"/>
                <a:sym typeface="Noto Sans SC"/>
              </a:rPr>
              <a:t>历经二十年潜心攻关，成功育成优质小麦品种“小偃6号”。截至2003年，该品种累计推广种植面积超过三亿亩，增产小麦超过150亿斤，为国家粮食安全筑牢了科技根基，彰显了科技工作者的硬核担当。</a:t>
            </a:r>
            <a:endParaRPr lang="en-US" sz="1100"/>
          </a:p>
        </p:txBody>
      </p:sp>
      <p:sp>
        <p:nvSpPr>
          <p:cNvPr id="25" name="AutoShape 25"/>
          <p:cNvSpPr/>
          <p:nvPr/>
        </p:nvSpPr>
        <p:spPr>
          <a:xfrm>
            <a:off x="508000" y="5651500"/>
            <a:ext cx="11176000" cy="889000"/>
          </a:xfrm>
          <a:prstGeom prst="roundRect">
            <a:avLst>
              <a:gd name="adj" fmla="val 0"/>
            </a:avLst>
          </a:prstGeom>
          <a:solidFill>
            <a:srgbClr val="B91C1C">
              <a:alpha val="5000"/>
            </a:srgbClr>
          </a:solidFill>
          <a:ln w="25400" cap="flat" cmpd="sng">
            <a:noFill/>
            <a:prstDash val="solid"/>
            <a:round/>
          </a:ln>
        </p:spPr>
        <p:txBody>
          <a:bodyPr vert="horz" wrap="square" lIns="63500" tIns="63500" rIns="63500" bIns="63500" rtlCol="0" anchor="ctr"/>
          <a:lstStyle/>
          <a:p>
            <a:pPr algn="ctr">
              <a:defRPr/>
            </a:pPr>
            <a:endParaRPr/>
          </a:p>
        </p:txBody>
      </p:sp>
      <p:sp>
        <p:nvSpPr>
          <p:cNvPr id="26" name="AutoShape 26"/>
          <p:cNvSpPr/>
          <p:nvPr/>
        </p:nvSpPr>
        <p:spPr>
          <a:xfrm>
            <a:off x="508000" y="5651500"/>
            <a:ext cx="76200" cy="8890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7" name="AutoShape 27"/>
          <p:cNvSpPr/>
          <p:nvPr/>
        </p:nvSpPr>
        <p:spPr>
          <a:xfrm>
            <a:off x="762000" y="5778500"/>
            <a:ext cx="10160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600" b="1" i="0" u="none" strike="noStrike">
                <a:solidFill>
                  <a:srgbClr val="B91C1C"/>
                </a:solidFill>
                <a:latin typeface="Noto Sans SC"/>
                <a:ea typeface="Noto Sans SC"/>
                <a:cs typeface="Noto Sans SC"/>
                <a:sym typeface="Noto Sans SC"/>
              </a:rPr>
              <a:t>核心价值：</a:t>
            </a:r>
            <a:r>
              <a:rPr lang="en-US" sz="1500" b="0" i="0" u="none" strike="noStrike">
                <a:solidFill>
                  <a:srgbClr val="374151"/>
                </a:solidFill>
                <a:latin typeface="Noto Sans SC"/>
                <a:ea typeface="Noto Sans SC"/>
                <a:cs typeface="Noto Sans SC"/>
                <a:sym typeface="Noto Sans SC"/>
              </a:rPr>
              <a:t>这种把个人追求自觉融入国家发展、人民需求的选择，不仅是李振声院士一生的写照，更是新时代科技工作者应当树立的正确政绩观与科技价值观。</a:t>
            </a:r>
            <a:endParaRPr lang="en-US" sz="1100"/>
          </a:p>
        </p:txBody>
      </p:sp>
      <p:pic>
        <p:nvPicPr>
          <p:cNvPr id="28" name="Picture 28"/>
          <p:cNvPicPr>
            <a:picLocks noChangeAspect="1"/>
          </p:cNvPicPr>
          <p:nvPr/>
        </p:nvPicPr>
        <p:blipFill>
          <a:blip r:embed="rId9">
            <a:alphaModFix amt="20000"/>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049000" y="5715000"/>
            <a:ext cx="609600" cy="6096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CF8">
                <a:alpha val="100000"/>
              </a:srgbClr>
            </a:gs>
            <a:gs pos="100000">
              <a:srgbClr val="FEF2F2">
                <a:alpha val="100000"/>
              </a:srgbClr>
            </a:gs>
          </a:gsLst>
          <a:lin ang="2700000"/>
        </a:gradFill>
        <a:effectLst/>
      </p:bgPr>
    </p:bg>
    <p:spTree>
      <p:nvGrpSpPr>
        <p:cNvPr id="1" name=""/>
        <p:cNvGrpSpPr/>
        <p:nvPr/>
      </p:nvGrpSpPr>
      <p:grpSpPr>
        <a:xfrm>
          <a:off x="0" y="0"/>
          <a:ext cx="0" cy="0"/>
          <a:chOff x="0" y="0"/>
          <a:chExt cx="0" cy="0"/>
        </a:xfrm>
      </p:grpSpPr>
      <p:sp>
        <p:nvSpPr>
          <p:cNvPr id="4" name="AutoShape 4"/>
          <p:cNvSpPr/>
          <p:nvPr/>
        </p:nvSpPr>
        <p:spPr>
          <a:xfrm>
            <a:off x="508000" y="508000"/>
            <a:ext cx="1117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991B1B"/>
                </a:solidFill>
                <a:latin typeface="Noto Sans SC"/>
                <a:ea typeface="Noto Sans SC"/>
                <a:cs typeface="Noto Sans SC"/>
                <a:sym typeface="Noto Sans SC"/>
              </a:rPr>
              <a:t>正确政绩观启示</a:t>
            </a:r>
            <a:endParaRPr lang="en-US" sz="1100"/>
          </a:p>
        </p:txBody>
      </p:sp>
      <p:cxnSp>
        <p:nvCxnSpPr>
          <p:cNvPr id="5" name="Connector 5"/>
          <p:cNvCxnSpPr/>
          <p:nvPr/>
        </p:nvCxnSpPr>
        <p:spPr>
          <a:xfrm rot="-3906">
            <a:off x="508004" y="1390650"/>
            <a:ext cx="11176000" cy="12700"/>
          </a:xfrm>
          <a:prstGeom prst="line">
            <a:avLst/>
          </a:prstGeom>
          <a:solidFill>
            <a:srgbClr val="DEE0E3">
              <a:alpha val="100000"/>
            </a:srgbClr>
          </a:solidFill>
          <a:ln w="25400" cap="flat" cmpd="sng">
            <a:solidFill>
              <a:srgbClr val="B91C1C">
                <a:alpha val="30000"/>
              </a:srgbClr>
            </a:solidFill>
            <a:prstDash val="solid"/>
            <a:round/>
            <a:headEnd type="none" w="lg" len="lg"/>
            <a:tailEnd type="none" w="lg" len="lg"/>
          </a:ln>
        </p:spPr>
      </p:cxnSp>
      <p:sp>
        <p:nvSpPr>
          <p:cNvPr id="6" name="AutoShape 6"/>
          <p:cNvSpPr/>
          <p:nvPr/>
        </p:nvSpPr>
        <p:spPr>
          <a:xfrm>
            <a:off x="508000" y="1905000"/>
            <a:ext cx="5461000" cy="3556000"/>
          </a:xfrm>
          <a:prstGeom prst="roundRect">
            <a:avLst>
              <a:gd name="adj" fmla="val 0"/>
            </a:avLst>
          </a:prstGeom>
          <a:solidFill>
            <a:srgbClr val="FEE2E2">
              <a:alpha val="40000"/>
            </a:srgbClr>
          </a:solidFill>
          <a:ln w="12700" cap="flat" cmpd="sng">
            <a:solidFill>
              <a:srgbClr val="DC2626">
                <a:alpha val="20000"/>
              </a:srgbClr>
            </a:solidFill>
            <a:prstDash val="solid"/>
            <a:round/>
          </a:ln>
        </p:spPr>
        <p:txBody>
          <a:bodyPr vert="horz" wrap="square" lIns="63500" tIns="63500" rIns="63500" bIns="63500" rtlCol="0" anchor="ctr"/>
          <a:lstStyle/>
          <a:p>
            <a:pPr algn="ctr">
              <a:defRPr/>
            </a:pPr>
            <a:endParaRPr/>
          </a:p>
        </p:txBody>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2000" y="2159000"/>
            <a:ext cx="609600" cy="609600"/>
          </a:xfrm>
          <a:prstGeom prst="rect">
            <a:avLst/>
          </a:prstGeom>
        </p:spPr>
      </p:pic>
      <p:sp>
        <p:nvSpPr>
          <p:cNvPr id="8" name="AutoShape 8"/>
          <p:cNvSpPr/>
          <p:nvPr/>
        </p:nvSpPr>
        <p:spPr>
          <a:xfrm>
            <a:off x="1524000" y="2209800"/>
            <a:ext cx="381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991B1B"/>
                </a:solidFill>
                <a:latin typeface="Noto Sans SC"/>
                <a:ea typeface="Noto Sans SC"/>
                <a:cs typeface="Noto Sans SC"/>
                <a:sym typeface="Noto Sans SC"/>
              </a:rPr>
              <a:t>扎根西北三十一年的坚守</a:t>
            </a:r>
            <a:endParaRPr lang="en-US" sz="1100"/>
          </a:p>
        </p:txBody>
      </p:sp>
      <p:cxnSp>
        <p:nvCxnSpPr>
          <p:cNvPr id="9" name="Connector 9"/>
          <p:cNvCxnSpPr/>
          <p:nvPr/>
        </p:nvCxnSpPr>
        <p:spPr>
          <a:xfrm rot="-8814">
            <a:off x="762008" y="3041650"/>
            <a:ext cx="4953000" cy="12700"/>
          </a:xfrm>
          <a:prstGeom prst="line">
            <a:avLst/>
          </a:prstGeom>
          <a:solidFill>
            <a:srgbClr val="DEE0E3">
              <a:alpha val="100000"/>
            </a:srgbClr>
          </a:solidFill>
          <a:ln w="12700" cap="flat" cmpd="sng">
            <a:solidFill>
              <a:srgbClr val="991B1B">
                <a:alpha val="15000"/>
              </a:srgbClr>
            </a:solidFill>
            <a:prstDash val="dash"/>
            <a:round/>
            <a:headEnd type="none" w="med" len="med"/>
            <a:tailEnd type="none" w="med" len="med"/>
          </a:ln>
        </p:spPr>
      </p:cxnSp>
      <p:sp>
        <p:nvSpPr>
          <p:cNvPr id="10" name="AutoShape 10"/>
          <p:cNvSpPr/>
          <p:nvPr/>
        </p:nvSpPr>
        <p:spPr>
          <a:xfrm>
            <a:off x="762000" y="3302000"/>
            <a:ext cx="4953000" cy="203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Noto Sans SC"/>
                <a:ea typeface="Noto Sans SC"/>
                <a:cs typeface="Noto Sans SC"/>
                <a:sym typeface="Noto Sans SC"/>
              </a:rPr>
              <a:t>政绩观是否端正，不只体现在重大选择时的表态，更体现在数十年如一日的默默坚守中。李振声院士扎根西北三十一年，认准方向二十年不回头，始终把科研团队带到攻关一线，把育种成果实实在在落到田间地头。即便荣获国家最高科学技术奖，他仍心系田野，念着“还有哪些事没做完”，用一生诠释了科研工作者的纯粹与执着。</a:t>
            </a:r>
            <a:endParaRPr lang="en-US" sz="1100"/>
          </a:p>
        </p:txBody>
      </p:sp>
      <p:cxnSp>
        <p:nvCxnSpPr>
          <p:cNvPr id="11" name="Connector 11"/>
          <p:cNvCxnSpPr/>
          <p:nvPr/>
        </p:nvCxnSpPr>
        <p:spPr>
          <a:xfrm rot="5387267">
            <a:off x="4572000" y="3740162"/>
            <a:ext cx="3429000" cy="12700"/>
          </a:xfrm>
          <a:prstGeom prst="line">
            <a:avLst/>
          </a:prstGeom>
          <a:solidFill>
            <a:srgbClr val="DEE0E3">
              <a:alpha val="100000"/>
            </a:srgbClr>
          </a:solidFill>
          <a:ln w="12700" cap="flat" cmpd="sng">
            <a:solidFill>
              <a:srgbClr val="991B1B">
                <a:alpha val="20000"/>
              </a:srgbClr>
            </a:solidFill>
            <a:prstDash val="solid"/>
            <a:round/>
            <a:headEnd type="none" w="med" len="med"/>
            <a:tailEnd type="none" w="med" len="med"/>
          </a:ln>
        </p:spPr>
      </p:cxnSp>
      <p:sp>
        <p:nvSpPr>
          <p:cNvPr id="12" name="AutoShape 12"/>
          <p:cNvSpPr/>
          <p:nvPr/>
        </p:nvSpPr>
        <p:spPr>
          <a:xfrm>
            <a:off x="6477000" y="1905000"/>
            <a:ext cx="5334000" cy="1714500"/>
          </a:xfrm>
          <a:prstGeom prst="roundRect">
            <a:avLst>
              <a:gd name="adj" fmla="val 0"/>
            </a:avLst>
          </a:prstGeom>
          <a:solidFill>
            <a:srgbClr val="FFFFFF">
              <a:alpha val="80000"/>
            </a:srgbClr>
          </a:solidFill>
          <a:ln w="12700" cap="flat" cmpd="sng">
            <a:solidFill>
              <a:srgbClr val="DC2626">
                <a:alpha val="15000"/>
              </a:srgbClr>
            </a:solidFill>
            <a:prstDash val="solid"/>
            <a:round/>
          </a:ln>
        </p:spPr>
        <p:txBody>
          <a:bodyPr vert="horz" wrap="square" lIns="63500" tIns="63500" rIns="63500" bIns="63500" rtlCol="0" anchor="ctr"/>
          <a:lstStyle/>
          <a:p>
            <a:pPr algn="ctr">
              <a:defRPr/>
            </a:pPr>
            <a:endParaRPr/>
          </a:p>
        </p:txBody>
      </p:sp>
      <p:sp>
        <p:nvSpPr>
          <p:cNvPr id="13" name="AutoShape 13"/>
          <p:cNvSpPr/>
          <p:nvPr/>
        </p:nvSpPr>
        <p:spPr>
          <a:xfrm>
            <a:off x="6477000" y="1905000"/>
            <a:ext cx="76200" cy="1714500"/>
          </a:xfrm>
          <a:prstGeom prst="roundRect">
            <a:avLst>
              <a:gd name="adj" fmla="val 0"/>
            </a:avLst>
          </a:prstGeom>
          <a:solidFill>
            <a:srgbClr val="DC2626">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31000" y="2095500"/>
            <a:ext cx="508000" cy="508000"/>
          </a:xfrm>
          <a:prstGeom prst="rect">
            <a:avLst/>
          </a:prstGeom>
        </p:spPr>
      </p:pic>
      <p:sp>
        <p:nvSpPr>
          <p:cNvPr id="15" name="AutoShape 15"/>
          <p:cNvSpPr/>
          <p:nvPr/>
        </p:nvSpPr>
        <p:spPr>
          <a:xfrm>
            <a:off x="7429500" y="2095500"/>
            <a:ext cx="419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991B1B"/>
                </a:solidFill>
                <a:latin typeface="Noto Sans SC"/>
                <a:ea typeface="Noto Sans SC"/>
                <a:cs typeface="Noto Sans SC"/>
                <a:sym typeface="Noto Sans SC"/>
              </a:rPr>
              <a:t>党性的第一道关口：不讲条件</a:t>
            </a:r>
            <a:endParaRPr lang="en-US" sz="1100"/>
          </a:p>
        </p:txBody>
      </p:sp>
      <p:sp>
        <p:nvSpPr>
          <p:cNvPr id="16" name="AutoShape 16"/>
          <p:cNvSpPr/>
          <p:nvPr/>
        </p:nvSpPr>
        <p:spPr>
          <a:xfrm>
            <a:off x="6731000" y="2794000"/>
            <a:ext cx="4572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300" b="0" i="0" u="none" strike="noStrike">
                <a:solidFill>
                  <a:srgbClr val="4B5563"/>
                </a:solidFill>
                <a:latin typeface="Noto Sans SC"/>
                <a:ea typeface="Noto Sans SC"/>
                <a:cs typeface="Noto Sans SC"/>
                <a:sym typeface="Noto Sans SC"/>
              </a:rPr>
              <a:t>在组织需要与个人得失面前，李振声院士用行动给出了答案。不讲条件、不打折扣地服从组织安排，奔赴艰苦的科研一线，这是共产党人党性修养的最直观体现，也是政绩观最基本的试金石。</a:t>
            </a:r>
            <a:endParaRPr lang="en-US" sz="1100"/>
          </a:p>
        </p:txBody>
      </p:sp>
      <p:sp>
        <p:nvSpPr>
          <p:cNvPr id="17" name="AutoShape 17"/>
          <p:cNvSpPr/>
          <p:nvPr/>
        </p:nvSpPr>
        <p:spPr>
          <a:xfrm>
            <a:off x="6477000" y="3937000"/>
            <a:ext cx="5334000" cy="1714500"/>
          </a:xfrm>
          <a:prstGeom prst="roundRect">
            <a:avLst>
              <a:gd name="adj" fmla="val 0"/>
            </a:avLst>
          </a:prstGeom>
          <a:solidFill>
            <a:srgbClr val="FFFFFF">
              <a:alpha val="80000"/>
            </a:srgbClr>
          </a:solidFill>
          <a:ln w="12700" cap="flat" cmpd="sng">
            <a:solidFill>
              <a:srgbClr val="DC2626">
                <a:alpha val="15000"/>
              </a:srgbClr>
            </a:solidFill>
            <a:prstDash val="solid"/>
            <a:round/>
          </a:ln>
        </p:spPr>
        <p:txBody>
          <a:bodyPr vert="horz" wrap="square" lIns="63500" tIns="63500" rIns="63500" bIns="63500" rtlCol="0" anchor="ctr"/>
          <a:lstStyle/>
          <a:p>
            <a:pPr algn="ctr">
              <a:defRPr/>
            </a:pPr>
            <a:endParaRPr/>
          </a:p>
        </p:txBody>
      </p:sp>
      <p:sp>
        <p:nvSpPr>
          <p:cNvPr id="18" name="AutoShape 18"/>
          <p:cNvSpPr/>
          <p:nvPr/>
        </p:nvSpPr>
        <p:spPr>
          <a:xfrm>
            <a:off x="6477000" y="3937000"/>
            <a:ext cx="76200" cy="17145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pic>
        <p:nvPicPr>
          <p:cNvPr id="19" name="Picture 1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731000" y="4127500"/>
            <a:ext cx="508000" cy="508000"/>
          </a:xfrm>
          <a:prstGeom prst="rect">
            <a:avLst/>
          </a:prstGeom>
        </p:spPr>
      </p:pic>
      <p:sp>
        <p:nvSpPr>
          <p:cNvPr id="20" name="AutoShape 20"/>
          <p:cNvSpPr/>
          <p:nvPr/>
        </p:nvSpPr>
        <p:spPr>
          <a:xfrm>
            <a:off x="7429500" y="4127500"/>
            <a:ext cx="419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991B1B"/>
                </a:solidFill>
                <a:latin typeface="Noto Sans SC"/>
                <a:ea typeface="Noto Sans SC"/>
                <a:cs typeface="Noto Sans SC"/>
                <a:sym typeface="Noto Sans SC"/>
              </a:rPr>
              <a:t>立党为公的生动注脚：功成有我</a:t>
            </a:r>
            <a:endParaRPr lang="en-US" sz="1100"/>
          </a:p>
        </p:txBody>
      </p:sp>
      <p:sp>
        <p:nvSpPr>
          <p:cNvPr id="21" name="AutoShape 21"/>
          <p:cNvSpPr/>
          <p:nvPr/>
        </p:nvSpPr>
        <p:spPr>
          <a:xfrm>
            <a:off x="6731000" y="4762500"/>
            <a:ext cx="4572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300" b="0" i="0" u="none" strike="noStrike">
                <a:solidFill>
                  <a:srgbClr val="4B5563"/>
                </a:solidFill>
                <a:latin typeface="Noto Sans SC"/>
                <a:ea typeface="Noto Sans SC"/>
                <a:cs typeface="Noto Sans SC"/>
                <a:sym typeface="Noto Sans SC"/>
              </a:rPr>
              <a:t>坚持“功成不必在我、功成必定有我”的境界，把论文写在祖国大地上，写在人民群众的饭碗里。这不仅是科研工作的导向，更是共产党人政绩观的核心——一切工作的出发点和落脚点，始终是人民的利益。</a:t>
            </a:r>
            <a:endParaRPr lang="en-US" sz="1100"/>
          </a:p>
        </p:txBody>
      </p:sp>
      <p:sp>
        <p:nvSpPr>
          <p:cNvPr id="22" name="AutoShape 22"/>
          <p:cNvSpPr/>
          <p:nvPr/>
        </p:nvSpPr>
        <p:spPr>
          <a:xfrm>
            <a:off x="508000" y="5969000"/>
            <a:ext cx="11303000" cy="635000"/>
          </a:xfrm>
          <a:prstGeom prst="roundRect">
            <a:avLst>
              <a:gd name="adj" fmla="val 0"/>
            </a:avLst>
          </a:prstGeom>
          <a:solidFill>
            <a:srgbClr val="991B1B">
              <a:alpha val="6000"/>
            </a:srgbClr>
          </a:solidFill>
          <a:ln w="25400" cap="flat" cmpd="sng">
            <a:noFill/>
            <a:prstDash val="solid"/>
            <a:round/>
          </a:ln>
        </p:spPr>
        <p:txBody>
          <a:bodyPr vert="horz" wrap="square" lIns="63500" tIns="63500" rIns="63500" bIns="63500" rtlCol="0" anchor="ctr"/>
          <a:lstStyle/>
          <a:p>
            <a:pPr algn="ctr">
              <a:defRPr/>
            </a:pPr>
            <a:endParaRPr/>
          </a:p>
        </p:txBody>
      </p:sp>
      <p:sp>
        <p:nvSpPr>
          <p:cNvPr id="23" name="AutoShape 23"/>
          <p:cNvSpPr/>
          <p:nvPr/>
        </p:nvSpPr>
        <p:spPr>
          <a:xfrm>
            <a:off x="762000" y="6096000"/>
            <a:ext cx="1079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991B1B"/>
                </a:solidFill>
                <a:latin typeface="Noto Sans SC"/>
                <a:ea typeface="Noto Sans SC"/>
                <a:cs typeface="Noto Sans SC"/>
                <a:sym typeface="Noto Sans SC"/>
              </a:rPr>
              <a:t>核心要义：以实干践行初心，以担当诠释使命，把政绩写在服务人民、造福社会的实践中。</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152400"/>
          </a:xfrm>
          <a:prstGeom prst="roundRect">
            <a:avLst>
              <a:gd name="adj" fmla="val 0"/>
            </a:avLst>
          </a:prstGeom>
          <a:gradFill rotWithShape="1">
            <a:gsLst>
              <a:gs pos="0">
                <a:srgbClr val="B91C1C">
                  <a:alpha val="100000"/>
                </a:srgbClr>
              </a:gs>
              <a:gs pos="50000">
                <a:srgbClr val="DC2626">
                  <a:alpha val="100000"/>
                </a:srgbClr>
              </a:gs>
              <a:gs pos="100000">
                <a:srgbClr val="B91C1C">
                  <a:alpha val="100000"/>
                </a:srgbClr>
              </a:gs>
            </a:gsLst>
            <a:lin ang="0"/>
          </a:gra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254000"/>
            <a:ext cx="12192000" cy="50800"/>
          </a:xfrm>
          <a:prstGeom prst="roundRect">
            <a:avLst>
              <a:gd name="adj" fmla="val 0"/>
            </a:avLst>
          </a:prstGeom>
          <a:solidFill>
            <a:srgbClr val="DC2626">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508000" y="1778000"/>
            <a:ext cx="3302000" cy="4318000"/>
          </a:xfrm>
          <a:prstGeom prst="roundRect">
            <a:avLst>
              <a:gd name="adj" fmla="val 0"/>
            </a:avLst>
          </a:prstGeom>
          <a:solidFill>
            <a:srgbClr val="FEF2F2">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508000" y="1778000"/>
            <a:ext cx="76200" cy="4318000"/>
          </a:xfrm>
          <a:prstGeom prst="roundRect">
            <a:avLst>
              <a:gd name="adj" fmla="val 0"/>
            </a:avLst>
          </a:prstGeom>
          <a:solidFill>
            <a:srgbClr val="DC2626">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6" name="AutoShape 6"/>
          <p:cNvSpPr/>
          <p:nvPr/>
        </p:nvSpPr>
        <p:spPr>
          <a:xfrm>
            <a:off x="762000" y="2413000"/>
            <a:ext cx="2794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7200" b="1" i="0" u="none" strike="noStrike">
                <a:solidFill>
                  <a:srgbClr val="B91C1C"/>
                </a:solidFill>
                <a:latin typeface="Noto Sans SC"/>
                <a:ea typeface="Noto Sans SC"/>
                <a:cs typeface="Noto Sans SC"/>
                <a:sym typeface="Noto Sans SC"/>
              </a:rPr>
              <a:t>第二部分</a:t>
            </a:r>
            <a:endParaRPr lang="en-US" sz="1100"/>
          </a:p>
        </p:txBody>
      </p:sp>
      <p:sp>
        <p:nvSpPr>
          <p:cNvPr id="7" name="AutoShape 7"/>
          <p:cNvSpPr/>
          <p:nvPr/>
        </p:nvSpPr>
        <p:spPr>
          <a:xfrm>
            <a:off x="762000" y="4445000"/>
            <a:ext cx="2794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600" b="0" i="0" u="none" strike="noStrike">
                <a:solidFill>
                  <a:srgbClr val="525252"/>
                </a:solidFill>
                <a:latin typeface="Noto Sans SC"/>
                <a:ea typeface="Noto Sans SC"/>
                <a:cs typeface="Noto Sans SC"/>
                <a:sym typeface="Noto Sans SC"/>
              </a:rPr>
              <a:t>承前启后，继往开来。从蒋新松同志的感人事迹中，感悟共产党员的初心使命与责任担当。</a:t>
            </a:r>
            <a:endParaRPr lang="en-US" sz="1100"/>
          </a:p>
        </p:txBody>
      </p:sp>
      <p:cxnSp>
        <p:nvCxnSpPr>
          <p:cNvPr id="8" name="Connector 8"/>
          <p:cNvCxnSpPr/>
          <p:nvPr/>
        </p:nvCxnSpPr>
        <p:spPr>
          <a:xfrm rot="5387722">
            <a:off x="2540000" y="3803661"/>
            <a:ext cx="3556000" cy="12700"/>
          </a:xfrm>
          <a:prstGeom prst="line">
            <a:avLst/>
          </a:prstGeom>
          <a:solidFill>
            <a:srgbClr val="DEE0E3">
              <a:alpha val="100000"/>
            </a:srgbClr>
          </a:solidFill>
          <a:ln w="12700" cap="flat" cmpd="sng">
            <a:solidFill>
              <a:srgbClr val="DC2626">
                <a:alpha val="20000"/>
              </a:srgbClr>
            </a:solidFill>
            <a:prstDash val="dash"/>
            <a:round/>
            <a:headEnd type="none" w="med" len="med"/>
            <a:tailEnd type="none" w="med" len="med"/>
          </a:ln>
        </p:spPr>
      </p:cxnSp>
      <p:sp>
        <p:nvSpPr>
          <p:cNvPr id="9" name="AutoShape 9"/>
          <p:cNvSpPr/>
          <p:nvPr/>
        </p:nvSpPr>
        <p:spPr>
          <a:xfrm>
            <a:off x="4699000" y="2286000"/>
            <a:ext cx="7112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4200" b="1" i="0" u="none" strike="noStrike">
                <a:solidFill>
                  <a:srgbClr val="B91C1C"/>
                </a:solidFill>
                <a:latin typeface="Noto Sans SC"/>
                <a:ea typeface="Noto Sans SC"/>
                <a:cs typeface="Noto Sans SC"/>
                <a:sym typeface="Noto Sans SC"/>
              </a:rPr>
              <a:t>活着干 死了算</a:t>
            </a:r>
            <a:endParaRPr lang="en-US" sz="1100"/>
          </a:p>
        </p:txBody>
      </p:sp>
      <p:sp>
        <p:nvSpPr>
          <p:cNvPr id="10" name="AutoShape 10"/>
          <p:cNvSpPr/>
          <p:nvPr/>
        </p:nvSpPr>
        <p:spPr>
          <a:xfrm>
            <a:off x="4699000" y="3683000"/>
            <a:ext cx="7112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dirty="0" err="1">
                <a:solidFill>
                  <a:srgbClr val="B91C1C"/>
                </a:solidFill>
                <a:latin typeface="Noto Sans SC"/>
                <a:ea typeface="Noto Sans SC"/>
                <a:cs typeface="Noto Sans SC"/>
                <a:sym typeface="Noto Sans SC"/>
              </a:rPr>
              <a:t>用生命兑现科技报国承诺</a:t>
            </a:r>
            <a:endParaRPr lang="en-US" sz="1100" dirty="0"/>
          </a:p>
        </p:txBody>
      </p:sp>
      <p:sp>
        <p:nvSpPr>
          <p:cNvPr id="11" name="AutoShape 11"/>
          <p:cNvSpPr/>
          <p:nvPr/>
        </p:nvSpPr>
        <p:spPr>
          <a:xfrm>
            <a:off x="4699000" y="5207000"/>
            <a:ext cx="1016000" cy="50800"/>
          </a:xfrm>
          <a:prstGeom prst="roundRect">
            <a:avLst>
              <a:gd name="adj" fmla="val 0"/>
            </a:avLst>
          </a:prstGeom>
          <a:solidFill>
            <a:srgbClr val="DC2626">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2" name="AutoShape 12"/>
          <p:cNvSpPr/>
          <p:nvPr/>
        </p:nvSpPr>
        <p:spPr>
          <a:xfrm>
            <a:off x="4699000" y="5461000"/>
            <a:ext cx="7112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0" i="0" u="none" strike="noStrike">
                <a:solidFill>
                  <a:srgbClr val="374151"/>
                </a:solidFill>
                <a:latin typeface="Noto Sans SC"/>
                <a:ea typeface="Noto Sans SC"/>
                <a:cs typeface="Noto Sans SC"/>
                <a:sym typeface="Noto Sans SC"/>
              </a:rPr>
              <a:t>——从蒋新松事迹看为民造福</a:t>
            </a:r>
            <a:endParaRPr lang="en-US" sz="1100"/>
          </a:p>
        </p:txBody>
      </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95000" y="762000"/>
            <a:ext cx="812800" cy="812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203200"/>
          </a:xfrm>
          <a:prstGeom prst="roundRect">
            <a:avLst>
              <a:gd name="adj" fmla="val 0"/>
            </a:avLst>
          </a:prstGeom>
          <a:gradFill rotWithShape="1">
            <a:gsLst>
              <a:gs pos="0">
                <a:srgbClr val="B91C1C">
                  <a:alpha val="100000"/>
                </a:srgbClr>
              </a:gs>
              <a:gs pos="50000">
                <a:srgbClr val="DC2626">
                  <a:alpha val="100000"/>
                </a:srgbClr>
              </a:gs>
              <a:gs pos="100000">
                <a:srgbClr val="B91C1C">
                  <a:alpha val="100000"/>
                </a:srgbClr>
              </a:gs>
            </a:gsLst>
            <a:lin ang="0"/>
          </a:gra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203200"/>
            <a:ext cx="12192000" cy="50800"/>
          </a:xfrm>
          <a:prstGeom prst="roundRect">
            <a:avLst>
              <a:gd name="adj" fmla="val 0"/>
            </a:avLst>
          </a:prstGeom>
          <a:solidFill>
            <a:srgbClr val="DC2626">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508000" y="635000"/>
            <a:ext cx="1117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991B1B"/>
                </a:solidFill>
                <a:latin typeface="Noto Sans SC"/>
                <a:ea typeface="Noto Sans SC"/>
                <a:cs typeface="Noto Sans SC"/>
                <a:sym typeface="Noto Sans SC"/>
              </a:rPr>
              <a:t>蒋新松：中国机器人之父</a:t>
            </a:r>
            <a:endParaRPr lang="en-US" sz="1100"/>
          </a:p>
        </p:txBody>
      </p:sp>
      <p:cxnSp>
        <p:nvCxnSpPr>
          <p:cNvPr id="5" name="Connector 5"/>
          <p:cNvCxnSpPr/>
          <p:nvPr/>
        </p:nvCxnSpPr>
        <p:spPr>
          <a:xfrm rot="-3906">
            <a:off x="508004" y="1454150"/>
            <a:ext cx="11176000" cy="12700"/>
          </a:xfrm>
          <a:prstGeom prst="line">
            <a:avLst/>
          </a:prstGeom>
          <a:solidFill>
            <a:srgbClr val="DEE0E3">
              <a:alpha val="100000"/>
            </a:srgbClr>
          </a:solidFill>
          <a:ln w="12700" cap="flat" cmpd="sng">
            <a:solidFill>
              <a:srgbClr val="DC2626">
                <a:alpha val="20000"/>
              </a:srgbClr>
            </a:solidFill>
            <a:prstDash val="solid"/>
            <a:round/>
            <a:headEnd type="none" w="med" len="med"/>
            <a:tailEnd type="none" w="med" len="med"/>
          </a:ln>
        </p:spPr>
      </p:cxnSp>
      <p:sp>
        <p:nvSpPr>
          <p:cNvPr id="6" name="AutoShape 6"/>
          <p:cNvSpPr/>
          <p:nvPr/>
        </p:nvSpPr>
        <p:spPr>
          <a:xfrm>
            <a:off x="508000" y="1778000"/>
            <a:ext cx="4318000" cy="3937000"/>
          </a:xfrm>
          <a:prstGeom prst="roundRect">
            <a:avLst>
              <a:gd name="adj" fmla="val 0"/>
            </a:avLst>
          </a:prstGeom>
          <a:solidFill>
            <a:srgbClr val="FEF2F2">
              <a:alpha val="100000"/>
            </a:srgbClr>
          </a:solidFill>
          <a:ln w="12700" cap="flat" cmpd="sng">
            <a:solidFill>
              <a:srgbClr val="DC2626">
                <a:alpha val="15000"/>
              </a:srgbClr>
            </a:solid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508000" y="1968500"/>
            <a:ext cx="76200" cy="3556000"/>
          </a:xfrm>
          <a:prstGeom prst="roundRect">
            <a:avLst>
              <a:gd name="adj" fmla="val 0"/>
            </a:avLst>
          </a:prstGeom>
          <a:solidFill>
            <a:srgbClr val="DC2626">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8" name="AutoShape 8"/>
          <p:cNvSpPr/>
          <p:nvPr/>
        </p:nvSpPr>
        <p:spPr>
          <a:xfrm>
            <a:off x="762000" y="1968500"/>
            <a:ext cx="381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991B1B"/>
                </a:solidFill>
                <a:latin typeface="Noto Sans SC"/>
                <a:ea typeface="Noto Sans SC"/>
                <a:cs typeface="Noto Sans SC"/>
                <a:sym typeface="Noto Sans SC"/>
              </a:rPr>
              <a:t>生平概览 · 科技脊梁</a:t>
            </a:r>
            <a:endParaRPr lang="en-US" sz="1100"/>
          </a:p>
        </p:txBody>
      </p:sp>
      <p:cxnSp>
        <p:nvCxnSpPr>
          <p:cNvPr id="9" name="Connector 9"/>
          <p:cNvCxnSpPr/>
          <p:nvPr/>
        </p:nvCxnSpPr>
        <p:spPr>
          <a:xfrm rot="-11459">
            <a:off x="762011" y="2597150"/>
            <a:ext cx="3810000" cy="12700"/>
          </a:xfrm>
          <a:prstGeom prst="line">
            <a:avLst/>
          </a:prstGeom>
          <a:solidFill>
            <a:srgbClr val="DEE0E3">
              <a:alpha val="100000"/>
            </a:srgbClr>
          </a:solidFill>
          <a:ln w="12700" cap="flat" cmpd="sng">
            <a:solidFill>
              <a:srgbClr val="DC2626">
                <a:alpha val="20000"/>
              </a:srgbClr>
            </a:solidFill>
            <a:prstDash val="dash"/>
            <a:round/>
            <a:headEnd type="none" w="med" len="med"/>
            <a:tailEnd type="none" w="med" len="med"/>
          </a:ln>
        </p:spPr>
      </p:cxnSp>
      <p:sp>
        <p:nvSpPr>
          <p:cNvPr id="10" name="AutoShape 10"/>
          <p:cNvSpPr/>
          <p:nvPr/>
        </p:nvSpPr>
        <p:spPr>
          <a:xfrm>
            <a:off x="762000" y="2794000"/>
            <a:ext cx="3810000" cy="254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Noto Sans SC"/>
                <a:ea typeface="Noto Sans SC"/>
                <a:cs typeface="Noto Sans SC"/>
                <a:sym typeface="Noto Sans SC"/>
              </a:rPr>
              <a:t>蒋新松（1931-1997），江苏江阴人，中共党员，著名自动控制和机器人专家，中国工程院院士。他曾任中国科学院沈阳自动化研究所所长、国家“863计划”自动化领域首席科学家。作为中国机器人事业的开拓者，他将毕生心血奉献给了祖国的科技事业，1997年3月，因积劳成疾，不幸病逝在工作岗位上，用生命诠释了科学家的使命与担当。</a:t>
            </a:r>
            <a:endParaRPr lang="en-US" sz="1100"/>
          </a:p>
        </p:txBody>
      </p:sp>
      <p:sp>
        <p:nvSpPr>
          <p:cNvPr id="11" name="AutoShape 11"/>
          <p:cNvSpPr/>
          <p:nvPr/>
        </p:nvSpPr>
        <p:spPr>
          <a:xfrm>
            <a:off x="5334000" y="1778000"/>
            <a:ext cx="3111500" cy="1841500"/>
          </a:xfrm>
          <a:prstGeom prst="roundRect">
            <a:avLst>
              <a:gd name="adj" fmla="val 0"/>
            </a:avLst>
          </a:prstGeom>
          <a:solidFill>
            <a:srgbClr val="FFFFFF">
              <a:alpha val="100000"/>
            </a:srgbClr>
          </a:solidFill>
          <a:ln w="12700" cap="flat" cmpd="sng">
            <a:solidFill>
              <a:srgbClr val="DC2626">
                <a:alpha val="15000"/>
              </a:srgbClr>
            </a:solidFill>
            <a:prstDash val="solid"/>
            <a:round/>
          </a:ln>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61000" y="1905000"/>
            <a:ext cx="406400" cy="406400"/>
          </a:xfrm>
          <a:prstGeom prst="rect">
            <a:avLst/>
          </a:prstGeom>
        </p:spPr>
      </p:pic>
      <p:sp>
        <p:nvSpPr>
          <p:cNvPr id="13" name="AutoShape 13"/>
          <p:cNvSpPr/>
          <p:nvPr/>
        </p:nvSpPr>
        <p:spPr>
          <a:xfrm>
            <a:off x="5969000" y="1905000"/>
            <a:ext cx="234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991B1B"/>
                </a:solidFill>
                <a:latin typeface="Noto Sans SC"/>
                <a:ea typeface="Noto Sans SC"/>
                <a:cs typeface="Noto Sans SC"/>
                <a:sym typeface="Noto Sans SC"/>
              </a:rPr>
              <a:t>矢志报国，打破封锁</a:t>
            </a:r>
            <a:endParaRPr lang="en-US" sz="1100"/>
          </a:p>
        </p:txBody>
      </p:sp>
      <p:cxnSp>
        <p:nvCxnSpPr>
          <p:cNvPr id="14" name="Connector 14"/>
          <p:cNvCxnSpPr/>
          <p:nvPr/>
        </p:nvCxnSpPr>
        <p:spPr>
          <a:xfrm rot="-15278">
            <a:off x="5461014" y="2406650"/>
            <a:ext cx="2857500" cy="12700"/>
          </a:xfrm>
          <a:prstGeom prst="line">
            <a:avLst/>
          </a:prstGeom>
          <a:solidFill>
            <a:srgbClr val="DEE0E3">
              <a:alpha val="100000"/>
            </a:srgbClr>
          </a:solidFill>
          <a:ln w="12700" cap="flat" cmpd="sng">
            <a:solidFill>
              <a:srgbClr val="DC2626">
                <a:alpha val="10000"/>
              </a:srgbClr>
            </a:solidFill>
            <a:prstDash val="solid"/>
            <a:round/>
            <a:headEnd type="none" w="med" len="med"/>
            <a:tailEnd type="none" w="med" len="med"/>
          </a:ln>
        </p:spPr>
      </p:cxnSp>
      <p:sp>
        <p:nvSpPr>
          <p:cNvPr id="15" name="AutoShape 15"/>
          <p:cNvSpPr/>
          <p:nvPr/>
        </p:nvSpPr>
        <p:spPr>
          <a:xfrm>
            <a:off x="5461000" y="2540000"/>
            <a:ext cx="2857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B5563"/>
                </a:solidFill>
                <a:latin typeface="Noto Sans SC"/>
                <a:ea typeface="Noto Sans SC"/>
                <a:cs typeface="Noto Sans SC"/>
                <a:sym typeface="Noto Sans SC"/>
              </a:rPr>
              <a:t>在遭遇国外技术严密封锁、关键设备拒售的困境下，他愤然立志：“外国人能做的，我们中国人也一定能做！”带领团队开启了中国机器人自主研发的艰难征程。</a:t>
            </a:r>
            <a:endParaRPr lang="en-US" sz="1100"/>
          </a:p>
        </p:txBody>
      </p:sp>
      <p:sp>
        <p:nvSpPr>
          <p:cNvPr id="16" name="AutoShape 16"/>
          <p:cNvSpPr/>
          <p:nvPr/>
        </p:nvSpPr>
        <p:spPr>
          <a:xfrm>
            <a:off x="8636000" y="1778000"/>
            <a:ext cx="3111500" cy="1841500"/>
          </a:xfrm>
          <a:prstGeom prst="roundRect">
            <a:avLst>
              <a:gd name="adj" fmla="val 0"/>
            </a:avLst>
          </a:prstGeom>
          <a:solidFill>
            <a:srgbClr val="FFFFFF">
              <a:alpha val="100000"/>
            </a:srgbClr>
          </a:solidFill>
          <a:ln w="12700" cap="flat" cmpd="sng">
            <a:solidFill>
              <a:srgbClr val="DC2626">
                <a:alpha val="15000"/>
              </a:srgbClr>
            </a:solidFill>
            <a:prstDash val="solid"/>
            <a:round/>
          </a:ln>
        </p:spPr>
        <p:txBody>
          <a:bodyPr vert="horz" wrap="square" lIns="63500" tIns="63500" rIns="63500" bIns="63500" rtlCol="0" anchor="ctr"/>
          <a:lstStyle/>
          <a:p>
            <a:pPr algn="ctr">
              <a:defRPr/>
            </a:pPr>
            <a:endParaRPr/>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763000" y="1905000"/>
            <a:ext cx="406400" cy="406400"/>
          </a:xfrm>
          <a:prstGeom prst="rect">
            <a:avLst/>
          </a:prstGeom>
        </p:spPr>
      </p:pic>
      <p:sp>
        <p:nvSpPr>
          <p:cNvPr id="18" name="AutoShape 18"/>
          <p:cNvSpPr/>
          <p:nvPr/>
        </p:nvSpPr>
        <p:spPr>
          <a:xfrm>
            <a:off x="9271000" y="1905000"/>
            <a:ext cx="234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991B1B"/>
                </a:solidFill>
                <a:latin typeface="Noto Sans SC"/>
                <a:ea typeface="Noto Sans SC"/>
                <a:cs typeface="Noto Sans SC"/>
                <a:sym typeface="Noto Sans SC"/>
              </a:rPr>
              <a:t>首创先河，水下探路</a:t>
            </a:r>
            <a:endParaRPr lang="en-US" sz="1100"/>
          </a:p>
        </p:txBody>
      </p:sp>
      <p:cxnSp>
        <p:nvCxnSpPr>
          <p:cNvPr id="19" name="Connector 19"/>
          <p:cNvCxnSpPr/>
          <p:nvPr/>
        </p:nvCxnSpPr>
        <p:spPr>
          <a:xfrm rot="-15278">
            <a:off x="8763014" y="2406650"/>
            <a:ext cx="2857500" cy="12700"/>
          </a:xfrm>
          <a:prstGeom prst="line">
            <a:avLst/>
          </a:prstGeom>
          <a:solidFill>
            <a:srgbClr val="DEE0E3">
              <a:alpha val="100000"/>
            </a:srgbClr>
          </a:solidFill>
          <a:ln w="12700" cap="flat" cmpd="sng">
            <a:solidFill>
              <a:srgbClr val="DC2626">
                <a:alpha val="10000"/>
              </a:srgbClr>
            </a:solidFill>
            <a:prstDash val="solid"/>
            <a:round/>
            <a:headEnd type="none" w="med" len="med"/>
            <a:tailEnd type="none" w="med" len="med"/>
          </a:ln>
        </p:spPr>
      </p:cxnSp>
      <p:sp>
        <p:nvSpPr>
          <p:cNvPr id="20" name="AutoShape 20"/>
          <p:cNvSpPr/>
          <p:nvPr/>
        </p:nvSpPr>
        <p:spPr>
          <a:xfrm>
            <a:off x="8763000" y="2540000"/>
            <a:ext cx="2857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B5563"/>
                </a:solidFill>
                <a:latin typeface="Noto Sans SC"/>
                <a:ea typeface="Noto Sans SC"/>
                <a:cs typeface="Noto Sans SC"/>
                <a:sym typeface="Noto Sans SC"/>
              </a:rPr>
              <a:t>主持研制出我国第一台有缆水下机器人“海人一号”，填补了我国水下机器人领域的空白，为后续深海探测技术的发展奠定了坚实的工程实践基础。</a:t>
            </a:r>
            <a:endParaRPr lang="en-US" sz="1100"/>
          </a:p>
        </p:txBody>
      </p:sp>
      <p:sp>
        <p:nvSpPr>
          <p:cNvPr id="21" name="AutoShape 21"/>
          <p:cNvSpPr/>
          <p:nvPr/>
        </p:nvSpPr>
        <p:spPr>
          <a:xfrm>
            <a:off x="5334000" y="3937000"/>
            <a:ext cx="3111500" cy="1841500"/>
          </a:xfrm>
          <a:prstGeom prst="roundRect">
            <a:avLst>
              <a:gd name="adj" fmla="val 0"/>
            </a:avLst>
          </a:prstGeom>
          <a:solidFill>
            <a:srgbClr val="FFFFFF">
              <a:alpha val="100000"/>
            </a:srgbClr>
          </a:solidFill>
          <a:ln w="12700" cap="flat" cmpd="sng">
            <a:solidFill>
              <a:srgbClr val="DC2626">
                <a:alpha val="15000"/>
              </a:srgbClr>
            </a:solidFill>
            <a:prstDash val="solid"/>
            <a:round/>
          </a:ln>
        </p:spPr>
        <p:txBody>
          <a:bodyPr vert="horz" wrap="square" lIns="63500" tIns="63500" rIns="63500" bIns="63500" rtlCol="0" anchor="ctr"/>
          <a:lstStyle/>
          <a:p>
            <a:pPr algn="ctr">
              <a:defRPr/>
            </a:pPr>
            <a:endParaRPr/>
          </a:p>
        </p:txBody>
      </p:sp>
      <p:pic>
        <p:nvPicPr>
          <p:cNvPr id="22" name="Picture 2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461000" y="4064000"/>
            <a:ext cx="406400" cy="406400"/>
          </a:xfrm>
          <a:prstGeom prst="rect">
            <a:avLst/>
          </a:prstGeom>
        </p:spPr>
      </p:pic>
      <p:sp>
        <p:nvSpPr>
          <p:cNvPr id="23" name="AutoShape 23"/>
          <p:cNvSpPr/>
          <p:nvPr/>
        </p:nvSpPr>
        <p:spPr>
          <a:xfrm>
            <a:off x="5969000" y="4064000"/>
            <a:ext cx="234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991B1B"/>
                </a:solidFill>
                <a:latin typeface="Noto Sans SC"/>
                <a:ea typeface="Noto Sans SC"/>
                <a:cs typeface="Noto Sans SC"/>
                <a:sym typeface="Noto Sans SC"/>
              </a:rPr>
              <a:t>深海逐梦，跻身前列</a:t>
            </a:r>
            <a:endParaRPr lang="en-US" sz="1100"/>
          </a:p>
        </p:txBody>
      </p:sp>
      <p:cxnSp>
        <p:nvCxnSpPr>
          <p:cNvPr id="24" name="Connector 24"/>
          <p:cNvCxnSpPr/>
          <p:nvPr/>
        </p:nvCxnSpPr>
        <p:spPr>
          <a:xfrm rot="-15278">
            <a:off x="5461014" y="4565650"/>
            <a:ext cx="2857500" cy="12700"/>
          </a:xfrm>
          <a:prstGeom prst="line">
            <a:avLst/>
          </a:prstGeom>
          <a:solidFill>
            <a:srgbClr val="DEE0E3">
              <a:alpha val="100000"/>
            </a:srgbClr>
          </a:solidFill>
          <a:ln w="12700" cap="flat" cmpd="sng">
            <a:solidFill>
              <a:srgbClr val="DC2626">
                <a:alpha val="10000"/>
              </a:srgbClr>
            </a:solidFill>
            <a:prstDash val="solid"/>
            <a:round/>
            <a:headEnd type="none" w="med" len="med"/>
            <a:tailEnd type="none" w="med" len="med"/>
          </a:ln>
        </p:spPr>
      </p:cxnSp>
      <p:sp>
        <p:nvSpPr>
          <p:cNvPr id="25" name="AutoShape 25"/>
          <p:cNvSpPr/>
          <p:nvPr/>
        </p:nvSpPr>
        <p:spPr>
          <a:xfrm>
            <a:off x="5461000" y="4699000"/>
            <a:ext cx="2857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B5563"/>
                </a:solidFill>
                <a:latin typeface="Noto Sans SC"/>
                <a:ea typeface="Noto Sans SC"/>
                <a:cs typeface="Noto Sans SC"/>
                <a:sym typeface="Noto Sans SC"/>
              </a:rPr>
              <a:t>攻克多项核心技术，成功研制出6000米无缆自治水下机器人CR-01，使我国成为世界上少数拥有深海探测能力的国家，达到国际领先水平。</a:t>
            </a:r>
            <a:endParaRPr lang="en-US" sz="1100"/>
          </a:p>
        </p:txBody>
      </p:sp>
      <p:sp>
        <p:nvSpPr>
          <p:cNvPr id="26" name="AutoShape 26"/>
          <p:cNvSpPr/>
          <p:nvPr/>
        </p:nvSpPr>
        <p:spPr>
          <a:xfrm>
            <a:off x="8636000" y="3937000"/>
            <a:ext cx="3111500" cy="1841500"/>
          </a:xfrm>
          <a:prstGeom prst="roundRect">
            <a:avLst>
              <a:gd name="adj" fmla="val 0"/>
            </a:avLst>
          </a:prstGeom>
          <a:solidFill>
            <a:srgbClr val="FFFFFF">
              <a:alpha val="100000"/>
            </a:srgbClr>
          </a:solidFill>
          <a:ln w="12700" cap="flat" cmpd="sng">
            <a:solidFill>
              <a:srgbClr val="DC2626">
                <a:alpha val="15000"/>
              </a:srgbClr>
            </a:solidFill>
            <a:prstDash val="solid"/>
            <a:round/>
          </a:ln>
        </p:spPr>
        <p:txBody>
          <a:bodyPr vert="horz" wrap="square" lIns="63500" tIns="63500" rIns="63500" bIns="63500" rtlCol="0" anchor="ctr"/>
          <a:lstStyle/>
          <a:p>
            <a:pPr algn="ctr">
              <a:defRPr/>
            </a:pPr>
            <a:endParaRPr/>
          </a:p>
        </p:txBody>
      </p:sp>
      <p:pic>
        <p:nvPicPr>
          <p:cNvPr id="27" name="Picture 2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763000" y="4064000"/>
            <a:ext cx="406400" cy="406400"/>
          </a:xfrm>
          <a:prstGeom prst="rect">
            <a:avLst/>
          </a:prstGeom>
        </p:spPr>
      </p:pic>
      <p:sp>
        <p:nvSpPr>
          <p:cNvPr id="28" name="AutoShape 28"/>
          <p:cNvSpPr/>
          <p:nvPr/>
        </p:nvSpPr>
        <p:spPr>
          <a:xfrm>
            <a:off x="9271000" y="4064000"/>
            <a:ext cx="234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991B1B"/>
                </a:solidFill>
                <a:latin typeface="Noto Sans SC"/>
                <a:ea typeface="Noto Sans SC"/>
                <a:cs typeface="Noto Sans SC"/>
                <a:sym typeface="Noto Sans SC"/>
              </a:rPr>
              <a:t>鞠躬尽瘁，以身许国</a:t>
            </a:r>
            <a:endParaRPr lang="en-US" sz="1100"/>
          </a:p>
        </p:txBody>
      </p:sp>
      <p:cxnSp>
        <p:nvCxnSpPr>
          <p:cNvPr id="29" name="Connector 29"/>
          <p:cNvCxnSpPr/>
          <p:nvPr/>
        </p:nvCxnSpPr>
        <p:spPr>
          <a:xfrm rot="-15278">
            <a:off x="8763014" y="4565650"/>
            <a:ext cx="2857500" cy="12700"/>
          </a:xfrm>
          <a:prstGeom prst="line">
            <a:avLst/>
          </a:prstGeom>
          <a:solidFill>
            <a:srgbClr val="DEE0E3">
              <a:alpha val="100000"/>
            </a:srgbClr>
          </a:solidFill>
          <a:ln w="12700" cap="flat" cmpd="sng">
            <a:solidFill>
              <a:srgbClr val="DC2626">
                <a:alpha val="10000"/>
              </a:srgbClr>
            </a:solidFill>
            <a:prstDash val="solid"/>
            <a:round/>
            <a:headEnd type="none" w="med" len="med"/>
            <a:tailEnd type="none" w="med" len="med"/>
          </a:ln>
        </p:spPr>
      </p:cxnSp>
      <p:sp>
        <p:nvSpPr>
          <p:cNvPr id="30" name="AutoShape 30"/>
          <p:cNvSpPr/>
          <p:nvPr/>
        </p:nvSpPr>
        <p:spPr>
          <a:xfrm>
            <a:off x="8763000" y="4699000"/>
            <a:ext cx="2857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333"/>
              </a:lnSpc>
              <a:defRPr/>
            </a:pPr>
            <a:r>
              <a:rPr lang="en-US" sz="1300" b="0" i="0" u="none" strike="noStrike">
                <a:solidFill>
                  <a:srgbClr val="4B5563"/>
                </a:solidFill>
                <a:latin typeface="Noto Sans SC"/>
                <a:ea typeface="Noto Sans SC"/>
                <a:cs typeface="Noto Sans SC"/>
                <a:sym typeface="Noto Sans SC"/>
              </a:rPr>
              <a:t>他一生践行“活着干，死了算”的铮铮誓言，直至生命最后一刻仍心系科研。他的精神激励着一代代科技工作者为祖国的繁荣富强不懈奋斗。</a:t>
            </a:r>
            <a:endParaRPr lang="en-US" sz="1100"/>
          </a:p>
        </p:txBody>
      </p:sp>
      <p:sp>
        <p:nvSpPr>
          <p:cNvPr id="31" name="AutoShape 31"/>
          <p:cNvSpPr/>
          <p:nvPr/>
        </p:nvSpPr>
        <p:spPr>
          <a:xfrm>
            <a:off x="508000" y="6032500"/>
            <a:ext cx="11239500" cy="571500"/>
          </a:xfrm>
          <a:prstGeom prst="roundRect">
            <a:avLst>
              <a:gd name="adj" fmla="val 0"/>
            </a:avLst>
          </a:prstGeom>
          <a:solidFill>
            <a:srgbClr val="FEF2F2">
              <a:alpha val="80000"/>
            </a:srgbClr>
          </a:solidFill>
          <a:ln w="25400" cap="flat" cmpd="sng">
            <a:noFill/>
            <a:prstDash val="solid"/>
            <a:round/>
          </a:ln>
        </p:spPr>
        <p:txBody>
          <a:bodyPr vert="horz" wrap="square" lIns="63500" tIns="63500" rIns="63500" bIns="63500" rtlCol="0" anchor="ctr"/>
          <a:lstStyle/>
          <a:p>
            <a:pPr algn="ctr">
              <a:defRPr/>
            </a:pPr>
            <a:endParaRPr/>
          </a:p>
        </p:txBody>
      </p:sp>
      <p:sp>
        <p:nvSpPr>
          <p:cNvPr id="32" name="AutoShape 32"/>
          <p:cNvSpPr/>
          <p:nvPr/>
        </p:nvSpPr>
        <p:spPr>
          <a:xfrm>
            <a:off x="508000" y="6032500"/>
            <a:ext cx="76200" cy="571500"/>
          </a:xfrm>
          <a:prstGeom prst="roundRect">
            <a:avLst>
              <a:gd name="adj" fmla="val 0"/>
            </a:avLst>
          </a:prstGeom>
          <a:solidFill>
            <a:srgbClr val="DC2626">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3" name="AutoShape 33"/>
          <p:cNvSpPr/>
          <p:nvPr/>
        </p:nvSpPr>
        <p:spPr>
          <a:xfrm>
            <a:off x="762000" y="6121400"/>
            <a:ext cx="10731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991B1B"/>
                </a:solidFill>
                <a:latin typeface="Noto Sans SC"/>
                <a:ea typeface="Noto Sans SC"/>
                <a:cs typeface="Noto Sans SC"/>
                <a:sym typeface="Noto Sans SC"/>
              </a:rPr>
              <a:t>“ 他是中国机器人事业的奠基人，用一生诠释了科学家的家国情怀与使命担当。 ”</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0" y="0"/>
            <a:ext cx="12192000" cy="2032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0" y="304800"/>
            <a:ext cx="12192000" cy="50800"/>
          </a:xfrm>
          <a:prstGeom prst="roundRect">
            <a:avLst>
              <a:gd name="adj" fmla="val 0"/>
            </a:avLst>
          </a:prstGeom>
          <a:solidFill>
            <a:srgbClr val="B91C1C">
              <a:alpha val="30000"/>
            </a:srgbClr>
          </a:solidFill>
          <a:ln w="25400" cap="flat" cmpd="sng">
            <a:noFill/>
            <a:prstDash val="solid"/>
            <a:round/>
          </a:ln>
        </p:spPr>
        <p:txBody>
          <a:bodyPr vert="horz" wrap="square" lIns="63500" tIns="63500" rIns="63500" bIns="63500" rtlCol="0" anchor="ctr"/>
          <a:lstStyle/>
          <a:p>
            <a:pPr algn="ctr">
              <a:defRPr/>
            </a:pPr>
            <a:endParaRPr/>
          </a:p>
        </p:txBody>
      </p:sp>
      <p:sp>
        <p:nvSpPr>
          <p:cNvPr id="4" name="AutoShape 4"/>
          <p:cNvSpPr/>
          <p:nvPr/>
        </p:nvSpPr>
        <p:spPr>
          <a:xfrm>
            <a:off x="508000" y="635000"/>
            <a:ext cx="1117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B91C1C"/>
                </a:solidFill>
                <a:latin typeface="Noto Sans SC"/>
                <a:ea typeface="Noto Sans SC"/>
                <a:cs typeface="Noto Sans SC"/>
                <a:sym typeface="Noto Sans SC"/>
              </a:rPr>
              <a:t>用生命兑现科技报国承诺</a:t>
            </a:r>
            <a:endParaRPr lang="en-US" sz="1100"/>
          </a:p>
        </p:txBody>
      </p:sp>
      <p:cxnSp>
        <p:nvCxnSpPr>
          <p:cNvPr id="5" name="Connector 5"/>
          <p:cNvCxnSpPr/>
          <p:nvPr/>
        </p:nvCxnSpPr>
        <p:spPr>
          <a:xfrm rot="-3906">
            <a:off x="508004" y="1517650"/>
            <a:ext cx="11176000" cy="12700"/>
          </a:xfrm>
          <a:prstGeom prst="straightConnector1">
            <a:avLst/>
          </a:prstGeom>
          <a:solidFill>
            <a:srgbClr val="DEE0E3">
              <a:alpha val="100000"/>
            </a:srgbClr>
          </a:solidFill>
          <a:ln w="12700" cap="flat" cmpd="sng">
            <a:solidFill>
              <a:srgbClr val="B91C1C">
                <a:alpha val="20000"/>
              </a:srgbClr>
            </a:solidFill>
            <a:prstDash val="solid"/>
            <a:round/>
            <a:headEnd type="none" w="med" len="med"/>
            <a:tailEnd type="none" w="med" len="med"/>
          </a:ln>
        </p:spPr>
      </p:cxnSp>
      <p:sp>
        <p:nvSpPr>
          <p:cNvPr id="6" name="AutoShape 6"/>
          <p:cNvSpPr/>
          <p:nvPr/>
        </p:nvSpPr>
        <p:spPr>
          <a:xfrm>
            <a:off x="508000" y="1905000"/>
            <a:ext cx="3556000" cy="3048000"/>
          </a:xfrm>
          <a:prstGeom prst="roundRect">
            <a:avLst>
              <a:gd name="adj" fmla="val 0"/>
            </a:avLst>
          </a:prstGeom>
          <a:solidFill>
            <a:srgbClr val="FEF2F2">
              <a:alpha val="100000"/>
            </a:srgbClr>
          </a:solidFill>
          <a:ln w="12700" cap="flat" cmpd="sng">
            <a:solidFill>
              <a:srgbClr val="B91C1C">
                <a:alpha val="10000"/>
              </a:srgbClr>
            </a:solidFill>
            <a:prstDash val="solid"/>
            <a:round/>
          </a:ln>
        </p:spPr>
        <p:txBody>
          <a:bodyPr vert="horz" wrap="square" lIns="63500" tIns="63500" rIns="63500" bIns="63500" rtlCol="0" anchor="ctr"/>
          <a:lstStyle/>
          <a:p>
            <a:pPr algn="ctr">
              <a:defRPr/>
            </a:pPr>
            <a:endParaRPr/>
          </a:p>
        </p:txBody>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2000" y="2095500"/>
            <a:ext cx="406400" cy="406400"/>
          </a:xfrm>
          <a:prstGeom prst="rect">
            <a:avLst/>
          </a:prstGeom>
        </p:spPr>
      </p:pic>
      <p:sp>
        <p:nvSpPr>
          <p:cNvPr id="8" name="AutoShape 8"/>
          <p:cNvSpPr/>
          <p:nvPr/>
        </p:nvSpPr>
        <p:spPr>
          <a:xfrm>
            <a:off x="1270000" y="20955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991B1B"/>
                </a:solidFill>
                <a:latin typeface="Noto Sans SC"/>
                <a:ea typeface="Noto Sans SC"/>
                <a:cs typeface="Noto Sans SC"/>
                <a:sym typeface="Noto Sans SC"/>
              </a:rPr>
              <a:t>屈辱磨砺：奋斗的起点</a:t>
            </a:r>
            <a:endParaRPr lang="en-US" sz="1100"/>
          </a:p>
        </p:txBody>
      </p:sp>
      <p:cxnSp>
        <p:nvCxnSpPr>
          <p:cNvPr id="9" name="Connector 9"/>
          <p:cNvCxnSpPr/>
          <p:nvPr/>
        </p:nvCxnSpPr>
        <p:spPr>
          <a:xfrm rot="-14323">
            <a:off x="762013" y="2660650"/>
            <a:ext cx="3048000" cy="12700"/>
          </a:xfrm>
          <a:prstGeom prst="straightConnector1">
            <a:avLst/>
          </a:prstGeom>
          <a:solidFill>
            <a:srgbClr val="DEE0E3">
              <a:alpha val="100000"/>
            </a:srgbClr>
          </a:solidFill>
          <a:ln w="12700" cap="flat" cmpd="sng">
            <a:solidFill>
              <a:srgbClr val="B91C1C">
                <a:alpha val="15000"/>
              </a:srgbClr>
            </a:solidFill>
            <a:prstDash val="dash"/>
            <a:round/>
            <a:headEnd type="none" w="med" len="med"/>
            <a:tailEnd type="none" w="med" len="med"/>
          </a:ln>
        </p:spPr>
      </p:cxnSp>
      <p:sp>
        <p:nvSpPr>
          <p:cNvPr id="10" name="AutoShape 10"/>
          <p:cNvSpPr/>
          <p:nvPr/>
        </p:nvSpPr>
        <p:spPr>
          <a:xfrm>
            <a:off x="762000" y="2857500"/>
            <a:ext cx="304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374151"/>
                </a:solidFill>
                <a:latin typeface="Noto Sans SC"/>
                <a:ea typeface="Noto Sans SC"/>
                <a:cs typeface="Noto Sans SC"/>
                <a:sym typeface="Noto Sans SC"/>
              </a:rPr>
              <a:t>1979年，蒋新松赴日参加国际人工智能研讨会，因提出购买机器人遭日方傲慢拒绝。这次“技术羞辱”如芒刺在背，成为他毕生攻克技术难关、誓要为国争光的核心动力，埋下了自主研发的种子。</a:t>
            </a:r>
            <a:endParaRPr lang="en-US" sz="1100"/>
          </a:p>
        </p:txBody>
      </p:sp>
      <p:sp>
        <p:nvSpPr>
          <p:cNvPr id="11" name="AutoShape 11"/>
          <p:cNvSpPr/>
          <p:nvPr/>
        </p:nvSpPr>
        <p:spPr>
          <a:xfrm>
            <a:off x="4318000" y="1905000"/>
            <a:ext cx="3556000" cy="3048000"/>
          </a:xfrm>
          <a:prstGeom prst="roundRect">
            <a:avLst>
              <a:gd name="adj" fmla="val 0"/>
            </a:avLst>
          </a:prstGeom>
          <a:solidFill>
            <a:srgbClr val="FFFBEB">
              <a:alpha val="100000"/>
            </a:srgbClr>
          </a:solidFill>
          <a:ln w="12700" cap="flat" cmpd="sng">
            <a:solidFill>
              <a:srgbClr val="D97706">
                <a:alpha val="10000"/>
              </a:srgbClr>
            </a:solidFill>
            <a:prstDash val="solid"/>
            <a:round/>
          </a:ln>
        </p:spPr>
        <p:txBody>
          <a:bodyPr vert="horz" wrap="square" lIns="63500" tIns="63500" rIns="63500" bIns="63500" rtlCol="0" anchor="ctr"/>
          <a:lstStyle/>
          <a:p>
            <a:pPr algn="ctr">
              <a:defRPr/>
            </a:pPr>
            <a:endParaRPr/>
          </a:p>
        </p:txBody>
      </p:sp>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72000" y="2095500"/>
            <a:ext cx="406400" cy="406400"/>
          </a:xfrm>
          <a:prstGeom prst="rect">
            <a:avLst/>
          </a:prstGeom>
        </p:spPr>
      </p:pic>
      <p:sp>
        <p:nvSpPr>
          <p:cNvPr id="13" name="AutoShape 13"/>
          <p:cNvSpPr/>
          <p:nvPr/>
        </p:nvSpPr>
        <p:spPr>
          <a:xfrm>
            <a:off x="5080000" y="20955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B45309"/>
                </a:solidFill>
                <a:latin typeface="Noto Sans SC"/>
                <a:ea typeface="Noto Sans SC"/>
                <a:cs typeface="Noto Sans SC"/>
                <a:sym typeface="Noto Sans SC"/>
              </a:rPr>
              <a:t>战略领航：锚定水下方向</a:t>
            </a:r>
            <a:endParaRPr lang="en-US" sz="1100"/>
          </a:p>
        </p:txBody>
      </p:sp>
      <p:cxnSp>
        <p:nvCxnSpPr>
          <p:cNvPr id="14" name="Connector 14"/>
          <p:cNvCxnSpPr/>
          <p:nvPr/>
        </p:nvCxnSpPr>
        <p:spPr>
          <a:xfrm rot="-14323">
            <a:off x="4572013" y="2660650"/>
            <a:ext cx="3048000" cy="12700"/>
          </a:xfrm>
          <a:prstGeom prst="straightConnector1">
            <a:avLst/>
          </a:prstGeom>
          <a:solidFill>
            <a:srgbClr val="DEE0E3">
              <a:alpha val="100000"/>
            </a:srgbClr>
          </a:solidFill>
          <a:ln w="12700" cap="flat" cmpd="sng">
            <a:solidFill>
              <a:srgbClr val="D97706">
                <a:alpha val="15000"/>
              </a:srgbClr>
            </a:solidFill>
            <a:prstDash val="dash"/>
            <a:round/>
            <a:headEnd type="none" w="med" len="med"/>
            <a:tailEnd type="none" w="med" len="med"/>
          </a:ln>
        </p:spPr>
      </p:cxnSp>
      <p:sp>
        <p:nvSpPr>
          <p:cNvPr id="15" name="AutoShape 15"/>
          <p:cNvSpPr/>
          <p:nvPr/>
        </p:nvSpPr>
        <p:spPr>
          <a:xfrm>
            <a:off x="4572000" y="2857500"/>
            <a:ext cx="304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374151"/>
                </a:solidFill>
                <a:latin typeface="Noto Sans SC"/>
                <a:ea typeface="Noto Sans SC"/>
                <a:cs typeface="Noto Sans SC"/>
                <a:sym typeface="Noto Sans SC"/>
              </a:rPr>
              <a:t>回国就任所长后，他以国家海洋战略和国防安全为根本指针，力排众议将“水下机器人”选定为主攻方向。他深知，核心技术买不来、要不来，必须走自主创新的道路，为祖国筑牢海洋科技防线。</a:t>
            </a:r>
            <a:endParaRPr lang="en-US" sz="1100"/>
          </a:p>
        </p:txBody>
      </p:sp>
      <p:sp>
        <p:nvSpPr>
          <p:cNvPr id="16" name="AutoShape 16"/>
          <p:cNvSpPr/>
          <p:nvPr/>
        </p:nvSpPr>
        <p:spPr>
          <a:xfrm>
            <a:off x="8128000" y="1905000"/>
            <a:ext cx="3556000" cy="3048000"/>
          </a:xfrm>
          <a:prstGeom prst="roundRect">
            <a:avLst>
              <a:gd name="adj" fmla="val 0"/>
            </a:avLst>
          </a:prstGeom>
          <a:solidFill>
            <a:srgbClr val="EFF6FF">
              <a:alpha val="100000"/>
            </a:srgbClr>
          </a:solidFill>
          <a:ln w="12700" cap="flat" cmpd="sng">
            <a:solidFill>
              <a:srgbClr val="2563EB">
                <a:alpha val="10000"/>
              </a:srgbClr>
            </a:solidFill>
            <a:prstDash val="solid"/>
            <a:round/>
          </a:ln>
        </p:spPr>
        <p:txBody>
          <a:bodyPr vert="horz" wrap="square" lIns="63500" tIns="63500" rIns="63500" bIns="63500" rtlCol="0" anchor="ctr"/>
          <a:lstStyle/>
          <a:p>
            <a:pPr algn="ctr">
              <a:defRPr/>
            </a:pPr>
            <a:endParaRPr/>
          </a:p>
        </p:txBody>
      </p:sp>
      <p:pic>
        <p:nvPicPr>
          <p:cNvPr id="17" name="Picture 1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2000" y="2095500"/>
            <a:ext cx="406400" cy="406400"/>
          </a:xfrm>
          <a:prstGeom prst="rect">
            <a:avLst/>
          </a:prstGeom>
        </p:spPr>
      </p:pic>
      <p:sp>
        <p:nvSpPr>
          <p:cNvPr id="18" name="AutoShape 18"/>
          <p:cNvSpPr/>
          <p:nvPr/>
        </p:nvSpPr>
        <p:spPr>
          <a:xfrm>
            <a:off x="8890000" y="20955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D4ED8"/>
                </a:solidFill>
                <a:latin typeface="Noto Sans SC"/>
                <a:ea typeface="Noto Sans SC"/>
                <a:cs typeface="Noto Sans SC"/>
                <a:sym typeface="Noto Sans SC"/>
              </a:rPr>
              <a:t>铸器报国：跻身世界前沿</a:t>
            </a:r>
            <a:endParaRPr lang="en-US" sz="1100"/>
          </a:p>
        </p:txBody>
      </p:sp>
      <p:cxnSp>
        <p:nvCxnSpPr>
          <p:cNvPr id="19" name="Connector 19"/>
          <p:cNvCxnSpPr/>
          <p:nvPr/>
        </p:nvCxnSpPr>
        <p:spPr>
          <a:xfrm rot="-14323">
            <a:off x="8382013" y="2660650"/>
            <a:ext cx="3048000" cy="12700"/>
          </a:xfrm>
          <a:prstGeom prst="straightConnector1">
            <a:avLst/>
          </a:prstGeom>
          <a:solidFill>
            <a:srgbClr val="DEE0E3">
              <a:alpha val="100000"/>
            </a:srgbClr>
          </a:solidFill>
          <a:ln w="12700" cap="flat" cmpd="sng">
            <a:solidFill>
              <a:srgbClr val="2563EB">
                <a:alpha val="15000"/>
              </a:srgbClr>
            </a:solidFill>
            <a:prstDash val="dash"/>
            <a:round/>
            <a:headEnd type="none" w="med" len="med"/>
            <a:tailEnd type="none" w="med" len="med"/>
          </a:ln>
        </p:spPr>
      </p:cxnSp>
      <p:sp>
        <p:nvSpPr>
          <p:cNvPr id="20" name="AutoShape 20"/>
          <p:cNvSpPr/>
          <p:nvPr/>
        </p:nvSpPr>
        <p:spPr>
          <a:xfrm>
            <a:off x="8382000" y="2857500"/>
            <a:ext cx="304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16666"/>
              </a:lnSpc>
              <a:defRPr/>
            </a:pPr>
            <a:r>
              <a:rPr lang="en-US" sz="1400" b="0" i="0" u="none" strike="noStrike">
                <a:solidFill>
                  <a:srgbClr val="374151"/>
                </a:solidFill>
                <a:latin typeface="Noto Sans SC"/>
                <a:ea typeface="Noto Sans SC"/>
                <a:cs typeface="Noto Sans SC"/>
                <a:sym typeface="Noto Sans SC"/>
              </a:rPr>
              <a:t>1985年，“海人一号”问世，填补国内空白；1995年，6000米CR-01深潜试验成功，让我国水下机器人技术跃居世界顶尖水平。从无到有，从浅海到深海，他带领团队实现了中国海洋科技的跨越式突破。</a:t>
            </a:r>
            <a:endParaRPr lang="en-US" sz="1100"/>
          </a:p>
        </p:txBody>
      </p:sp>
      <p:sp>
        <p:nvSpPr>
          <p:cNvPr id="21" name="AutoShape 21"/>
          <p:cNvSpPr/>
          <p:nvPr/>
        </p:nvSpPr>
        <p:spPr>
          <a:xfrm>
            <a:off x="508000" y="5334000"/>
            <a:ext cx="11176000" cy="1143000"/>
          </a:xfrm>
          <a:prstGeom prst="roundRect">
            <a:avLst>
              <a:gd name="adj" fmla="val 0"/>
            </a:avLst>
          </a:prstGeom>
          <a:gradFill rotWithShape="1">
            <a:gsLst>
              <a:gs pos="0">
                <a:srgbClr val="B91C1C">
                  <a:alpha val="8000"/>
                </a:srgbClr>
              </a:gs>
              <a:gs pos="100000">
                <a:srgbClr val="FFFFFF">
                  <a:alpha val="0"/>
                </a:srgbClr>
              </a:gs>
            </a:gsLst>
            <a:lin ang="0"/>
          </a:gradFill>
          <a:ln w="25400" cap="flat" cmpd="sng">
            <a:noFill/>
            <a:prstDash val="solid"/>
            <a:round/>
          </a:ln>
        </p:spPr>
        <p:txBody>
          <a:bodyPr vert="horz" wrap="square" lIns="63500" tIns="63500" rIns="63500" bIns="63500" rtlCol="0" anchor="ctr"/>
          <a:lstStyle/>
          <a:p>
            <a:pPr algn="ctr">
              <a:defRPr/>
            </a:pPr>
            <a:endParaRPr/>
          </a:p>
        </p:txBody>
      </p:sp>
      <p:sp>
        <p:nvSpPr>
          <p:cNvPr id="22" name="AutoShape 22"/>
          <p:cNvSpPr/>
          <p:nvPr/>
        </p:nvSpPr>
        <p:spPr>
          <a:xfrm>
            <a:off x="508000" y="5334000"/>
            <a:ext cx="50800" cy="1143000"/>
          </a:xfrm>
          <a:prstGeom prst="roundRect">
            <a:avLst>
              <a:gd name="adj" fmla="val 0"/>
            </a:avLst>
          </a:prstGeom>
          <a:solidFill>
            <a:srgbClr val="B91C1C">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3" name="AutoShape 23"/>
          <p:cNvSpPr/>
          <p:nvPr/>
        </p:nvSpPr>
        <p:spPr>
          <a:xfrm>
            <a:off x="762000" y="5461000"/>
            <a:ext cx="9144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991B1B"/>
                </a:solidFill>
                <a:latin typeface="Noto Sans SC"/>
                <a:ea typeface="Noto Sans SC"/>
                <a:cs typeface="Noto Sans SC"/>
                <a:sym typeface="Noto Sans SC"/>
              </a:rPr>
              <a:t>“活着干，死了算，科学没有八小时制。”</a:t>
            </a:r>
            <a:r>
              <a:rPr lang="en-US" sz="1400" b="0" i="0" u="none" strike="noStrike">
                <a:solidFill>
                  <a:srgbClr val="4B5563"/>
                </a:solidFill>
                <a:latin typeface="Noto Sans SC"/>
                <a:ea typeface="Noto Sans SC"/>
                <a:cs typeface="Noto Sans SC"/>
                <a:sym typeface="Noto Sans SC"/>
              </a:rPr>
              <a:t>—— 这是蒋新松院士一生的写照，他用生命诠释了一名共产党员、一位科技工作者对祖国最深情的承诺。</a:t>
            </a:r>
            <a:endParaRPr lang="en-US" sz="1100"/>
          </a:p>
        </p:txBody>
      </p:sp>
      <p:pic>
        <p:nvPicPr>
          <p:cNvPr id="24" name="Picture 2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541000" y="5499100"/>
            <a:ext cx="812800" cy="812800"/>
          </a:xfrm>
          <a:prstGeom prst="rect">
            <a:avLst/>
          </a:prstGeom>
        </p:spPr>
      </p:pic>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2244</Words>
  <Application>Microsoft Office PowerPoint</Application>
  <PresentationFormat>宽屏</PresentationFormat>
  <Paragraphs>283</Paragraphs>
  <Slides>19</Slides>
  <Notes>19</Notes>
  <HiddenSlides>0</HiddenSlides>
  <MMClips>0</MMClips>
  <ScaleCrop>false</ScaleCrop>
  <HeadingPairs>
    <vt:vector size="6" baseType="variant">
      <vt:variant>
        <vt:lpstr>已用的字体</vt:lpstr>
      </vt:variant>
      <vt:variant>
        <vt:i4>2</vt:i4>
      </vt:variant>
      <vt:variant>
        <vt:lpstr>主题</vt:lpstr>
      </vt:variant>
      <vt:variant>
        <vt:i4>2</vt:i4>
      </vt:variant>
      <vt:variant>
        <vt:lpstr>幻灯片标题</vt:lpstr>
      </vt:variant>
      <vt:variant>
        <vt:i4>19</vt:i4>
      </vt:variant>
    </vt:vector>
  </HeadingPairs>
  <TitlesOfParts>
    <vt:vector size="23" baseType="lpstr">
      <vt:lpstr>Noto Sans SC</vt:lpstr>
      <vt:lpstr>Arial</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DELL</dc:creator>
  <cp:lastModifiedBy>Xintong Li</cp:lastModifiedBy>
  <cp:revision>2</cp:revision>
  <dcterms:modified xsi:type="dcterms:W3CDTF">2026-06-29T02:48:11Z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{"Label":"1","ContentProducer":"001191110102MACQD9K64010000","ProduceID":"7651588371010325471","ReservedCode1":"","ContentPropagator":"","PropagateID":"","ReservedCode2":""}</vt:lpwstr>
  </property>
</Properties>
</file>